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notesMasterIdLst>
    <p:notesMasterId r:id="rId13"/>
  </p:notesMasterIdLst>
  <p:sldIdLst>
    <p:sldId id="266" r:id="rId2"/>
    <p:sldId id="283" r:id="rId3"/>
    <p:sldId id="284" r:id="rId4"/>
    <p:sldId id="285" r:id="rId5"/>
    <p:sldId id="290" r:id="rId6"/>
    <p:sldId id="291" r:id="rId7"/>
    <p:sldId id="292" r:id="rId8"/>
    <p:sldId id="293" r:id="rId9"/>
    <p:sldId id="294" r:id="rId10"/>
    <p:sldId id="295" r:id="rId11"/>
    <p:sldId id="268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0860"/>
    <a:srgbClr val="1C1573"/>
    <a:srgbClr val="283E84"/>
    <a:srgbClr val="211D71"/>
    <a:srgbClr val="000099"/>
    <a:srgbClr val="1E2F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0909" autoAdjust="0"/>
  </p:normalViewPr>
  <p:slideViewPr>
    <p:cSldViewPr>
      <p:cViewPr varScale="1">
        <p:scale>
          <a:sx n="63" d="100"/>
          <a:sy n="63" d="100"/>
        </p:scale>
        <p:origin x="912" y="72"/>
      </p:cViewPr>
      <p:guideLst>
        <p:guide orient="horz" pos="2208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843872-38C8-4646-B186-31825488641A}" type="datetimeFigureOut">
              <a:rPr lang="en-US" smtClean="0"/>
              <a:t>19-Jul-19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798908-58EB-4CA1-B16E-0D89DE5376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2667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798908-58EB-4CA1-B16E-0D89DE53767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2134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>
                  <a:buClr>
                    <a:srgbClr val="0B5ED7"/>
                  </a:buClr>
                </a:pPr>
                <a:r>
                  <a:rPr lang="en-IN" sz="1200" dirty="0" smtClean="0">
                    <a:solidFill>
                      <a:srgbClr val="C00000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Note that, </a:t>
                </a:r>
                <a14:m>
                  <m:oMath xmlns:m="http://schemas.openxmlformats.org/officeDocument/2006/math">
                    <m:r>
                      <a:rPr lang="en-IN" sz="1200" i="1">
                        <a:solidFill>
                          <a:srgbClr val="0B5ED7"/>
                        </a:solidFill>
                        <a:latin typeface="Cambria Math"/>
                        <a:ea typeface="Cambria Math"/>
                      </a:rPr>
                      <m:t>𝒟</m:t>
                    </m:r>
                    <m:r>
                      <a:rPr lang="en-IN" sz="1200" i="1">
                        <a:solidFill>
                          <a:srgbClr val="0B5ED7"/>
                        </a:solidFill>
                        <a:latin typeface="Cambria Math"/>
                        <a:ea typeface="Cambria Math"/>
                      </a:rPr>
                      <m:t>=1−</m:t>
                    </m:r>
                  </m:oMath>
                </a14:m>
                <a:r>
                  <a:rPr lang="en-IN" sz="1200" dirty="0">
                    <a:solidFill>
                      <a:srgbClr val="0B5ED7"/>
                    </a:solidFill>
                    <a:latin typeface="Helvetica" panose="020B0604020202020204" pitchFamily="34" charset="0"/>
                    <a:ea typeface="Cambria Math"/>
                    <a:cs typeface="Helvetica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IN" sz="1200" i="1">
                        <a:solidFill>
                          <a:srgbClr val="0B5ED7"/>
                        </a:solidFill>
                        <a:latin typeface="Cambria Math"/>
                        <a:ea typeface="Cambria Math"/>
                      </a:rPr>
                      <m:t>𝒮</m:t>
                    </m:r>
                  </m:oMath>
                </a14:m>
                <a:endParaRPr lang="en-IN" sz="1200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  <a:p>
                <a:pPr>
                  <a:lnSpc>
                    <a:spcPct val="150000"/>
                  </a:lnSpc>
                </a:pPr>
                <a:endParaRPr lang="en-US" sz="1200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>
                  <a:buClr>
                    <a:srgbClr val="0B5ED7"/>
                  </a:buClr>
                </a:pPr>
                <a:r>
                  <a:rPr lang="en-IN" sz="1200" dirty="0" smtClean="0">
                    <a:solidFill>
                      <a:srgbClr val="C00000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Note that, </a:t>
                </a:r>
                <a:r>
                  <a:rPr lang="en-IN" sz="1200" i="0">
                    <a:solidFill>
                      <a:srgbClr val="0B5ED7"/>
                    </a:solidFill>
                    <a:latin typeface="Cambria Math"/>
                    <a:ea typeface="Cambria Math"/>
                  </a:rPr>
                  <a:t>𝒟=1−</a:t>
                </a:r>
                <a:r>
                  <a:rPr lang="en-IN" sz="1200" dirty="0">
                    <a:solidFill>
                      <a:srgbClr val="0B5ED7"/>
                    </a:solidFill>
                    <a:latin typeface="Helvetica" panose="020B0604020202020204" pitchFamily="34" charset="0"/>
                    <a:ea typeface="Cambria Math"/>
                    <a:cs typeface="Helvetica" panose="020B0604020202020204" pitchFamily="34" charset="0"/>
                  </a:rPr>
                  <a:t> </a:t>
                </a:r>
                <a:r>
                  <a:rPr lang="en-IN" sz="1200" i="0">
                    <a:solidFill>
                      <a:srgbClr val="0B5ED7"/>
                    </a:solidFill>
                    <a:latin typeface="Cambria Math"/>
                    <a:ea typeface="Cambria Math"/>
                  </a:rPr>
                  <a:t>𝒮</a:t>
                </a:r>
                <a:endParaRPr lang="en-IN" sz="1200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  <a:p>
                <a:pPr>
                  <a:lnSpc>
                    <a:spcPct val="150000"/>
                  </a:lnSpc>
                </a:pPr>
                <a:endParaRPr lang="en-US" sz="1200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798908-58EB-4CA1-B16E-0D89DE53767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3767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798908-58EB-4CA1-B16E-0D89DE53767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3828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6" b="1180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441" cy="6858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550646"/>
            <a:ext cx="9680189" cy="17927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-447353"/>
            <a:ext cx="10744203" cy="805815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0" y="2549769"/>
            <a:ext cx="7330831" cy="1600725"/>
          </a:xfrm>
        </p:spPr>
        <p:txBody>
          <a:bodyPr anchor="ctr">
            <a:normAutofit/>
          </a:bodyPr>
          <a:lstStyle>
            <a:lvl1pPr algn="r"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dirty="0" smtClean="0"/>
              <a:t>Click to edit Course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08431" y="4452630"/>
            <a:ext cx="5994400" cy="343327"/>
          </a:xfrm>
        </p:spPr>
        <p:txBody>
          <a:bodyPr anchor="ctr">
            <a:normAutofit/>
          </a:bodyPr>
          <a:lstStyle>
            <a:lvl1pPr marL="0" indent="0" algn="r">
              <a:buNone/>
              <a:defRPr sz="17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 smtClean="0"/>
              <a:t>Click to edit SME’s name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299" y="896875"/>
            <a:ext cx="3096631" cy="108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116" y="4800600"/>
            <a:ext cx="5124715" cy="21336"/>
          </a:xfrm>
          <a:prstGeom prst="rect">
            <a:avLst/>
          </a:prstGeom>
        </p:spPr>
      </p:pic>
      <p:sp>
        <p:nvSpPr>
          <p:cNvPr id="22" name="Text Placeholder 21"/>
          <p:cNvSpPr>
            <a:spLocks noGrp="1"/>
          </p:cNvSpPr>
          <p:nvPr>
            <p:ph type="body" sz="quarter" idx="14"/>
          </p:nvPr>
        </p:nvSpPr>
        <p:spPr>
          <a:xfrm>
            <a:off x="5189412" y="4826977"/>
            <a:ext cx="6713419" cy="1108563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sz="1700">
                <a:solidFill>
                  <a:srgbClr val="1C1573"/>
                </a:solidFill>
                <a:latin typeface="Helvetica" panose="020B0604020202030204" pitchFamily="34" charset="0"/>
              </a:defRPr>
            </a:lvl1pPr>
          </a:lstStyle>
          <a:p>
            <a:pPr lvl="0"/>
            <a:r>
              <a:rPr lang="en-US" dirty="0" smtClean="0"/>
              <a:t>Click to edit </a:t>
            </a:r>
          </a:p>
          <a:p>
            <a:pPr lvl="0"/>
            <a:r>
              <a:rPr lang="en-US" dirty="0" smtClean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661812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1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335" y="2482116"/>
            <a:ext cx="8848465" cy="2130566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1831508" y="2575123"/>
            <a:ext cx="8666988" cy="19368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Helvetica" panose="020B060402020203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 smtClean="0"/>
              <a:t>Click to edit Session title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461970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10668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0569"/>
            <a:ext cx="9321800" cy="764364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2728913"/>
          </a:xfrm>
        </p:spPr>
        <p:txBody>
          <a:bodyPr/>
          <a:lstStyle>
            <a:lvl1pPr>
              <a:defRPr sz="1800">
                <a:latin typeface="Helvetica" panose="020B0604020202030204" pitchFamily="34" charset="0"/>
              </a:defRPr>
            </a:lvl1pPr>
            <a:lvl2pPr>
              <a:defRPr sz="1600">
                <a:latin typeface="Helvetica" panose="020B0604020202030204" pitchFamily="34" charset="0"/>
              </a:defRPr>
            </a:lvl2pPr>
            <a:lvl3pPr>
              <a:defRPr sz="1400">
                <a:latin typeface="Helvetica" panose="020B0604020202030204" pitchFamily="34" charset="0"/>
              </a:defRPr>
            </a:lvl3pPr>
            <a:lvl4pPr>
              <a:defRPr sz="1200">
                <a:latin typeface="Helvetica" panose="020B0604020202030204" pitchFamily="34" charset="0"/>
              </a:defRPr>
            </a:lvl4pPr>
            <a:lvl5pPr>
              <a:defRPr sz="12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15429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r">
              <a:defRPr sz="5400" b="1">
                <a:solidFill>
                  <a:srgbClr val="150860"/>
                </a:solidFill>
                <a:latin typeface="Helvetica"/>
                <a:cs typeface="Helvetica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r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Helvetica Light"/>
                <a:cs typeface="Helvetica Ligh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6871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184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29" r:id="rId2"/>
    <p:sldLayoutId id="2147483739" r:id="rId3"/>
    <p:sldLayoutId id="2147483740" r:id="rId4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572000" y="2549769"/>
            <a:ext cx="7330831" cy="1793631"/>
          </a:xfrm>
        </p:spPr>
        <p:txBody>
          <a:bodyPr/>
          <a:lstStyle/>
          <a:p>
            <a:r>
              <a:rPr lang="en-US" dirty="0" smtClean="0"/>
              <a:t>Proximity Measures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1800" dirty="0" err="1" smtClean="0">
                <a:solidFill>
                  <a:srgbClr val="211D71"/>
                </a:solidFill>
              </a:rPr>
              <a:t>Prof.Aruna</a:t>
            </a:r>
            <a:r>
              <a:rPr lang="en-US" sz="1800" dirty="0" smtClean="0">
                <a:solidFill>
                  <a:srgbClr val="211D71"/>
                </a:solidFill>
              </a:rPr>
              <a:t> </a:t>
            </a:r>
            <a:r>
              <a:rPr lang="en-US" sz="1800" dirty="0" err="1" smtClean="0">
                <a:solidFill>
                  <a:srgbClr val="211D71"/>
                </a:solidFill>
              </a:rPr>
              <a:t>Malapati</a:t>
            </a:r>
            <a:endParaRPr lang="en-US" sz="1800" dirty="0">
              <a:solidFill>
                <a:srgbClr val="211D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725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Proximity Measure with Asymmetric Binary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827314" y="1219200"/>
                <a:ext cx="11059886" cy="5455920"/>
              </a:xfrm>
            </p:spPr>
            <p:txBody>
              <a:bodyPr>
                <a:normAutofit fontScale="85000" lnSpcReduction="20000"/>
              </a:bodyPr>
              <a:lstStyle/>
              <a:p>
                <a:pPr marL="0" indent="0">
                  <a:buClr>
                    <a:srgbClr val="0B5ED7"/>
                  </a:buClr>
                  <a:buNone/>
                </a:pPr>
                <a:r>
                  <a:rPr lang="en-IN" sz="2600" dirty="0" smtClean="0">
                    <a:latin typeface="Helvetica" panose="020B0500000000000000" pitchFamily="34" charset="0"/>
                  </a:rPr>
                  <a:t>Consider </a:t>
                </a:r>
                <a:r>
                  <a:rPr lang="en-IN" sz="2600" dirty="0">
                    <a:latin typeface="Helvetica" panose="020B0500000000000000" pitchFamily="34" charset="0"/>
                  </a:rPr>
                  <a:t>the following two dataset. </a:t>
                </a:r>
              </a:p>
              <a:p>
                <a:pPr marL="0" indent="0">
                  <a:buClr>
                    <a:srgbClr val="0B5ED7"/>
                  </a:buClr>
                  <a:buNone/>
                </a:pPr>
                <a:r>
                  <a:rPr lang="en-IN" sz="2600" dirty="0">
                    <a:solidFill>
                      <a:srgbClr val="0B5ED7"/>
                    </a:solidFill>
                    <a:latin typeface="Helvetica" panose="020B0500000000000000" pitchFamily="34" charset="0"/>
                  </a:rPr>
                  <a:t>Gender = {M, F},	Food = {V, N},	Caste = {H, M},	Education = {L, I},</a:t>
                </a:r>
              </a:p>
              <a:p>
                <a:pPr marL="0" indent="0">
                  <a:buClr>
                    <a:srgbClr val="0B5ED7"/>
                  </a:buClr>
                  <a:buNone/>
                </a:pPr>
                <a:r>
                  <a:rPr lang="en-IN" sz="2600" dirty="0">
                    <a:solidFill>
                      <a:srgbClr val="0B5ED7"/>
                    </a:solidFill>
                    <a:latin typeface="Helvetica" panose="020B0500000000000000" pitchFamily="34" charset="0"/>
                  </a:rPr>
                  <a:t>Hobby = {T, C},	Job = {Y, N}</a:t>
                </a:r>
              </a:p>
              <a:p>
                <a:pPr>
                  <a:buClr>
                    <a:srgbClr val="0B5ED7"/>
                  </a:buClr>
                </a:pPr>
                <a:endParaRPr lang="en-IN" sz="2600" dirty="0">
                  <a:solidFill>
                    <a:srgbClr val="0B5ED7"/>
                  </a:solidFill>
                  <a:latin typeface="Helvetica" panose="020B0500000000000000" pitchFamily="34" charset="0"/>
                </a:endParaRPr>
              </a:p>
              <a:p>
                <a:pPr marL="0" indent="0" algn="just">
                  <a:buClr>
                    <a:srgbClr val="0B5ED7"/>
                  </a:buClr>
                  <a:buNone/>
                </a:pPr>
                <a:r>
                  <a:rPr lang="en-IN" sz="2600" dirty="0" smtClean="0">
                    <a:latin typeface="Helvetica" panose="020B0500000000000000" pitchFamily="34" charset="0"/>
                  </a:rPr>
                  <a:t>Compute </a:t>
                </a:r>
                <a:r>
                  <a:rPr lang="en-IN" sz="2600" dirty="0">
                    <a:latin typeface="Helvetica" panose="020B0500000000000000" pitchFamily="34" charset="0"/>
                  </a:rPr>
                  <a:t>the </a:t>
                </a:r>
                <a:r>
                  <a:rPr lang="en-IN" sz="2600" dirty="0" err="1">
                    <a:latin typeface="Helvetica" panose="020B0500000000000000" pitchFamily="34" charset="0"/>
                  </a:rPr>
                  <a:t>Jaccard</a:t>
                </a:r>
                <a:r>
                  <a:rPr lang="en-IN" sz="2600" dirty="0">
                    <a:latin typeface="Helvetica" panose="020B0500000000000000" pitchFamily="34" charset="0"/>
                  </a:rPr>
                  <a:t> coefficient between Ram and Hari assuming that all binary attributes are asymmetric and for each pair values for an attribute, first one is more </a:t>
                </a:r>
                <a:r>
                  <a:rPr lang="en-IN" sz="2600" dirty="0" smtClean="0">
                    <a:latin typeface="Helvetica" panose="020B0500000000000000" pitchFamily="34" charset="0"/>
                  </a:rPr>
                  <a:t>important </a:t>
                </a:r>
                <a:r>
                  <a:rPr lang="en-IN" sz="2600" dirty="0">
                    <a:latin typeface="Helvetica" panose="020B0500000000000000" pitchFamily="34" charset="0"/>
                  </a:rPr>
                  <a:t>than the second.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en-US" sz="2600" dirty="0" smtClean="0">
                  <a:latin typeface="Helvetica" panose="020B0500000000000000" pitchFamily="34" charset="0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en-US" sz="2600" dirty="0">
                  <a:latin typeface="Helvetica" panose="020B0500000000000000" pitchFamily="34" charset="0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en-US" sz="2600" dirty="0" smtClean="0">
                  <a:latin typeface="Helvetica" panose="020B0500000000000000" pitchFamily="34" charset="0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                                                                  </m:t>
                    </m:r>
                    <m:r>
                      <a:rPr lang="en-IN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𝒥</m:t>
                    </m:r>
                    <m:r>
                      <m:rPr>
                        <m:nor/>
                      </m:rPr>
                      <a:rPr lang="en-IN" sz="2600" dirty="0">
                        <a:latin typeface="Helvetica" panose="020B0500000000000000" pitchFamily="34" charset="0"/>
                      </a:rPr>
                      <m:t>(</m:t>
                    </m:r>
                    <m:r>
                      <m:rPr>
                        <m:nor/>
                      </m:rPr>
                      <a:rPr lang="en-IN" sz="2600" dirty="0">
                        <a:latin typeface="Helvetica" panose="020B0500000000000000" pitchFamily="34" charset="0"/>
                      </a:rPr>
                      <m:t>Hari</m:t>
                    </m:r>
                    <m:r>
                      <m:rPr>
                        <m:nor/>
                      </m:rPr>
                      <a:rPr lang="en-IN" sz="2600" dirty="0">
                        <a:latin typeface="Helvetica" panose="020B0500000000000000" pitchFamily="34" charset="0"/>
                      </a:rPr>
                      <m:t>, </m:t>
                    </m:r>
                    <m:r>
                      <m:rPr>
                        <m:nor/>
                      </m:rPr>
                      <a:rPr lang="en-IN" sz="2600" dirty="0">
                        <a:latin typeface="Helvetica" panose="020B0500000000000000" pitchFamily="34" charset="0"/>
                      </a:rPr>
                      <m:t>Ram</m:t>
                    </m:r>
                    <m:r>
                      <m:rPr>
                        <m:nor/>
                      </m:rPr>
                      <a:rPr lang="en-IN" sz="2600" dirty="0">
                        <a:latin typeface="Helvetica" panose="020B0500000000000000" pitchFamily="34" charset="0"/>
                      </a:rPr>
                      <m:t>)</m:t>
                    </m:r>
                  </m:oMath>
                </a14:m>
                <a:r>
                  <a:rPr lang="en-IN" sz="2600" dirty="0">
                    <a:latin typeface="Helvetica" panose="020B0500000000000000" pitchFamily="34" charset="0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600" i="1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IN" sz="2600" i="1">
                            <a:latin typeface="Cambria Math"/>
                          </a:rPr>
                          <m:t>2+1</m:t>
                        </m:r>
                        <m:r>
                          <a:rPr lang="en-IN" sz="2600" i="1">
                            <a:latin typeface="Cambria Math" panose="02040503050406030204" pitchFamily="18" charset="0"/>
                          </a:rPr>
                          <m:t>+1</m:t>
                        </m:r>
                      </m:den>
                    </m:f>
                    <m:r>
                      <a:rPr lang="en-IN" sz="2600" i="1">
                        <a:latin typeface="Cambria Math"/>
                      </a:rPr>
                      <m:t>=0.</m:t>
                    </m:r>
                    <m:r>
                      <a:rPr lang="en-IN" sz="2600" i="1">
                        <a:latin typeface="Cambria Math" panose="02040503050406030204" pitchFamily="18" charset="0"/>
                      </a:rPr>
                      <m:t>2</m:t>
                    </m:r>
                    <m:r>
                      <a:rPr lang="en-IN" sz="2600" i="1">
                        <a:latin typeface="Cambria Math"/>
                      </a:rPr>
                      <m:t>5</m:t>
                    </m:r>
                  </m:oMath>
                </a14:m>
                <a:r>
                  <a:rPr lang="en-IN" sz="2600" dirty="0">
                    <a:latin typeface="Helvetica" panose="020B0500000000000000" pitchFamily="34" charset="0"/>
                  </a:rPr>
                  <a:t> </a:t>
                </a:r>
                <a:endParaRPr lang="en-IN" sz="2600" dirty="0" smtClean="0">
                  <a:latin typeface="Helvetica" panose="020B0500000000000000" pitchFamily="34" charset="0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IN" sz="2600" dirty="0">
                    <a:solidFill>
                      <a:srgbClr val="C00000"/>
                    </a:solidFill>
                    <a:latin typeface="Helvetica" panose="020B0500000000000000" pitchFamily="34" charset="0"/>
                  </a:rPr>
                  <a:t>Note:</a:t>
                </a:r>
                <a14:m>
                  <m:oMath xmlns:m="http://schemas.openxmlformats.org/officeDocument/2006/math">
                    <m:r>
                      <a:rPr lang="en-IN" sz="26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</m:t>
                    </m:r>
                    <m:r>
                      <a:rPr lang="en-IN" sz="2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𝒥</m:t>
                    </m:r>
                    <m:r>
                      <m:rPr>
                        <m:nor/>
                      </m:rPr>
                      <a:rPr lang="en-IN" sz="2600" dirty="0">
                        <a:latin typeface="Helvetica" panose="020B0500000000000000" pitchFamily="34" charset="0"/>
                      </a:rPr>
                      <m:t>(</m:t>
                    </m:r>
                    <m:r>
                      <m:rPr>
                        <m:nor/>
                      </m:rPr>
                      <a:rPr lang="en-IN" sz="2600" dirty="0">
                        <a:latin typeface="Helvetica" panose="020B0500000000000000" pitchFamily="34" charset="0"/>
                      </a:rPr>
                      <m:t>Hari</m:t>
                    </m:r>
                    <m:r>
                      <m:rPr>
                        <m:nor/>
                      </m:rPr>
                      <a:rPr lang="en-IN" sz="2600" dirty="0">
                        <a:latin typeface="Helvetica" panose="020B0500000000000000" pitchFamily="34" charset="0"/>
                      </a:rPr>
                      <m:t>, </m:t>
                    </m:r>
                    <m:r>
                      <m:rPr>
                        <m:nor/>
                      </m:rPr>
                      <a:rPr lang="en-IN" sz="2600" dirty="0">
                        <a:latin typeface="Helvetica" panose="020B0500000000000000" pitchFamily="34" charset="0"/>
                      </a:rPr>
                      <m:t>Ram</m:t>
                    </m:r>
                    <m:r>
                      <m:rPr>
                        <m:nor/>
                      </m:rPr>
                      <a:rPr lang="en-IN" sz="2600" dirty="0">
                        <a:latin typeface="Helvetica" panose="020B0500000000000000" pitchFamily="34" charset="0"/>
                      </a:rPr>
                      <m:t>)</m:t>
                    </m:r>
                  </m:oMath>
                </a14:m>
                <a:r>
                  <a:rPr lang="en-IN" sz="2600" dirty="0">
                    <a:latin typeface="Helvetica" panose="020B0500000000000000" pitchFamily="34" charset="0"/>
                  </a:rPr>
                  <a:t> =</a:t>
                </a:r>
                <a:r>
                  <a:rPr lang="en-IN" sz="2600" dirty="0">
                    <a:latin typeface="Helvetica" panose="020B0500000000000000" pitchFamily="34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IN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𝒥</m:t>
                    </m:r>
                    <m:r>
                      <m:rPr>
                        <m:nor/>
                      </m:rPr>
                      <a:rPr lang="en-IN" sz="2600" dirty="0">
                        <a:latin typeface="Helvetica" panose="020B0500000000000000" pitchFamily="34" charset="0"/>
                      </a:rPr>
                      <m:t>(</m:t>
                    </m:r>
                    <m:r>
                      <m:rPr>
                        <m:nor/>
                      </m:rPr>
                      <a:rPr lang="en-IN" sz="2600" dirty="0">
                        <a:latin typeface="Helvetica" panose="020B0500000000000000" pitchFamily="34" charset="0"/>
                      </a:rPr>
                      <m:t>Ram</m:t>
                    </m:r>
                    <m:r>
                      <m:rPr>
                        <m:nor/>
                      </m:rPr>
                      <a:rPr lang="en-IN" sz="2600" dirty="0">
                        <a:latin typeface="Helvetica" panose="020B0500000000000000" pitchFamily="34" charset="0"/>
                      </a:rPr>
                      <m:t>, </m:t>
                    </m:r>
                    <m:r>
                      <m:rPr>
                        <m:nor/>
                      </m:rPr>
                      <a:rPr lang="en-IN" sz="2600" dirty="0">
                        <a:latin typeface="Helvetica" panose="020B0500000000000000" pitchFamily="34" charset="0"/>
                      </a:rPr>
                      <m:t>Hari</m:t>
                    </m:r>
                    <m:r>
                      <m:rPr>
                        <m:nor/>
                      </m:rPr>
                      <a:rPr lang="en-IN" sz="2600" dirty="0">
                        <a:latin typeface="Helvetica" panose="020B0500000000000000" pitchFamily="34" charset="0"/>
                      </a:rPr>
                      <m:t>)</m:t>
                    </m:r>
                  </m:oMath>
                </a14:m>
                <a:endParaRPr lang="en-IN" sz="2600" dirty="0">
                  <a:latin typeface="Helvetica" panose="020B0500000000000000" pitchFamily="34" charset="0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en-IN" dirty="0" smtClean="0">
                  <a:latin typeface="Helvetica" panose="020B0500000000000000" pitchFamily="34" charset="0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en-US" dirty="0">
                  <a:latin typeface="Helvetica" panose="020B0500000000000000" pitchFamily="34" charset="0"/>
                </a:endParaRPr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827314" y="1219200"/>
                <a:ext cx="11059886" cy="5455920"/>
              </a:xfrm>
              <a:blipFill>
                <a:blip r:embed="rId2"/>
                <a:stretch>
                  <a:fillRect l="-717" t="-2458" r="-7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0800" y="3581400"/>
            <a:ext cx="6261135" cy="1316850"/>
          </a:xfrm>
          <a:prstGeom prst="rect">
            <a:avLst/>
          </a:prstGeom>
        </p:spPr>
      </p:pic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2942786"/>
              </p:ext>
            </p:extLst>
          </p:nvPr>
        </p:nvGraphicFramePr>
        <p:xfrm>
          <a:off x="9525000" y="5105400"/>
          <a:ext cx="1646714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199">
                  <a:extLst>
                    <a:ext uri="{9D8B030D-6E8A-4147-A177-3AD203B41FA5}">
                      <a16:colId xmlns:a16="http://schemas.microsoft.com/office/drawing/2014/main" val="1963240210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3830249075"/>
                    </a:ext>
                  </a:extLst>
                </a:gridCol>
                <a:gridCol w="503715">
                  <a:extLst>
                    <a:ext uri="{9D8B030D-6E8A-4147-A177-3AD203B41FA5}">
                      <a16:colId xmlns:a16="http://schemas.microsoft.com/office/drawing/2014/main" val="18204592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15602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58696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24189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13915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657600"/>
            <a:ext cx="10515600" cy="904875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5205413"/>
            <a:ext cx="10515600" cy="1500187"/>
          </a:xfrm>
        </p:spPr>
        <p:txBody>
          <a:bodyPr/>
          <a:lstStyle/>
          <a:p>
            <a:r>
              <a:rPr lang="en-US" dirty="0" smtClean="0"/>
              <a:t>In our next session: </a:t>
            </a:r>
            <a:r>
              <a:rPr lang="en-US" smtClean="0"/>
              <a:t>Proximity measures for </a:t>
            </a:r>
            <a:r>
              <a:rPr lang="en-US" dirty="0" smtClean="0"/>
              <a:t>categorical attributes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798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Learning Objective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38200" y="1371600"/>
            <a:ext cx="10160000" cy="457200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2400" dirty="0" smtClean="0"/>
              <a:t>Define proximity/similarity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en-US" sz="2400" dirty="0"/>
              <a:t>Dissimilarity/Similarity for </a:t>
            </a:r>
            <a:r>
              <a:rPr lang="en-US" altLang="en-US" sz="2400" dirty="0" smtClean="0"/>
              <a:t>Binary Attributes and its variants</a:t>
            </a:r>
            <a:endParaRPr lang="en-US" altLang="en-US" sz="2400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81336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Proximity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609600" y="924932"/>
            <a:ext cx="11430000" cy="5933067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 smtClean="0"/>
              <a:t>For </a:t>
            </a:r>
            <a:r>
              <a:rPr lang="en-US" sz="2400" dirty="0"/>
              <a:t>many </a:t>
            </a:r>
            <a:r>
              <a:rPr lang="en-US" sz="2400" dirty="0" smtClean="0"/>
              <a:t>problems </a:t>
            </a:r>
            <a:r>
              <a:rPr lang="en-US" sz="2400" dirty="0"/>
              <a:t>we need to quantify how </a:t>
            </a:r>
            <a:r>
              <a:rPr lang="en-US" sz="2400" dirty="0">
                <a:solidFill>
                  <a:srgbClr val="FF0000"/>
                </a:solidFill>
              </a:rPr>
              <a:t>close</a:t>
            </a:r>
            <a:r>
              <a:rPr lang="en-US" sz="2400" dirty="0"/>
              <a:t> two </a:t>
            </a:r>
            <a:r>
              <a:rPr lang="en-US" sz="2400" dirty="0">
                <a:solidFill>
                  <a:srgbClr val="FF0000"/>
                </a:solidFill>
              </a:rPr>
              <a:t>objects</a:t>
            </a:r>
            <a:r>
              <a:rPr lang="en-US" sz="2400" dirty="0"/>
              <a:t> are.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 smtClean="0"/>
              <a:t>Examples: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400" dirty="0" smtClean="0"/>
              <a:t>For an item bought by a customer, find other </a:t>
            </a:r>
            <a:r>
              <a:rPr lang="en-US" sz="2400" dirty="0" smtClean="0">
                <a:solidFill>
                  <a:srgbClr val="FF0000"/>
                </a:solidFill>
              </a:rPr>
              <a:t>similar</a:t>
            </a:r>
            <a:r>
              <a:rPr lang="en-US" sz="2400" dirty="0" smtClean="0"/>
              <a:t> items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400" dirty="0" smtClean="0"/>
              <a:t>Group </a:t>
            </a:r>
            <a:r>
              <a:rPr lang="en-US" sz="2400" dirty="0"/>
              <a:t>together the customers of site so that </a:t>
            </a:r>
            <a:r>
              <a:rPr lang="en-US" sz="2400" dirty="0">
                <a:solidFill>
                  <a:srgbClr val="FF0000"/>
                </a:solidFill>
              </a:rPr>
              <a:t>similar</a:t>
            </a:r>
            <a:r>
              <a:rPr lang="en-US" sz="2400" dirty="0"/>
              <a:t> customers are shown the same ad.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400" dirty="0" smtClean="0"/>
              <a:t>Group </a:t>
            </a:r>
            <a:r>
              <a:rPr lang="en-US" sz="2400" dirty="0"/>
              <a:t>together web documents so that you can </a:t>
            </a:r>
            <a:r>
              <a:rPr lang="en-US" sz="2400" dirty="0">
                <a:solidFill>
                  <a:srgbClr val="FF0000"/>
                </a:solidFill>
              </a:rPr>
              <a:t>separate</a:t>
            </a:r>
            <a:r>
              <a:rPr lang="en-US" sz="2400" dirty="0"/>
              <a:t> the ones that talk about politics and the ones that talk about sports.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400" dirty="0" smtClean="0"/>
              <a:t>Find </a:t>
            </a:r>
            <a:r>
              <a:rPr lang="en-US" sz="2400" dirty="0"/>
              <a:t>all the </a:t>
            </a:r>
            <a:r>
              <a:rPr lang="en-US" sz="2400" dirty="0">
                <a:solidFill>
                  <a:srgbClr val="FF0000"/>
                </a:solidFill>
              </a:rPr>
              <a:t>near-duplicate</a:t>
            </a:r>
            <a:r>
              <a:rPr lang="en-US" sz="2400" dirty="0"/>
              <a:t> mirrored web documents.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400" dirty="0" smtClean="0"/>
              <a:t>Find </a:t>
            </a:r>
            <a:r>
              <a:rPr lang="en-US" sz="2400" dirty="0"/>
              <a:t>credit card transactions that are very </a:t>
            </a:r>
            <a:r>
              <a:rPr lang="en-US" sz="2400" dirty="0">
                <a:solidFill>
                  <a:srgbClr val="FF0000"/>
                </a:solidFill>
              </a:rPr>
              <a:t>different</a:t>
            </a:r>
            <a:r>
              <a:rPr lang="en-US" sz="2400" dirty="0"/>
              <a:t> from previous transactions.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 smtClean="0"/>
              <a:t>To </a:t>
            </a:r>
            <a:r>
              <a:rPr lang="en-US" sz="2400" dirty="0"/>
              <a:t>solve these problems we need a definition of </a:t>
            </a:r>
            <a:r>
              <a:rPr lang="en-US" sz="2400" dirty="0">
                <a:solidFill>
                  <a:srgbClr val="FF0000"/>
                </a:solidFill>
              </a:rPr>
              <a:t>similarity</a:t>
            </a:r>
            <a:r>
              <a:rPr lang="en-US" sz="2400" dirty="0" smtClean="0">
                <a:solidFill>
                  <a:srgbClr val="FF0000"/>
                </a:solidFill>
              </a:rPr>
              <a:t>, or </a:t>
            </a:r>
            <a:r>
              <a:rPr lang="en-US" sz="2400" dirty="0">
                <a:solidFill>
                  <a:srgbClr val="FF0000"/>
                </a:solidFill>
              </a:rPr>
              <a:t>distance.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3992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Proximity (contd..)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685800" y="1066800"/>
            <a:ext cx="11201400" cy="5105401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rgbClr val="0000CC"/>
                </a:solidFill>
              </a:rPr>
              <a:t>Similarity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ü"/>
            </a:pPr>
            <a:r>
              <a:rPr lang="en-US" sz="2400" dirty="0"/>
              <a:t>Numerical measure of how </a:t>
            </a:r>
            <a:r>
              <a:rPr lang="en-US" sz="2400" b="1" dirty="0">
                <a:solidFill>
                  <a:srgbClr val="FF0000"/>
                </a:solidFill>
              </a:rPr>
              <a:t>alike</a:t>
            </a:r>
            <a:r>
              <a:rPr lang="en-US" sz="2400" dirty="0"/>
              <a:t> two data objects are.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ü"/>
            </a:pPr>
            <a:r>
              <a:rPr lang="en-US" sz="2400" dirty="0"/>
              <a:t>Is higher when objects are more alike.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ü"/>
            </a:pPr>
            <a:r>
              <a:rPr lang="en-US" sz="2400" dirty="0"/>
              <a:t>Often falls in the range [0,1</a:t>
            </a:r>
            <a:r>
              <a:rPr lang="en-US" sz="2400" dirty="0" smtClean="0"/>
              <a:t>]</a:t>
            </a:r>
            <a:endParaRPr lang="en-US" sz="2400" dirty="0"/>
          </a:p>
          <a:p>
            <a:pPr lvl="1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ü"/>
            </a:pPr>
            <a:r>
              <a:rPr lang="en-US" sz="2400" u="sng" dirty="0"/>
              <a:t>Examples</a:t>
            </a:r>
            <a:r>
              <a:rPr lang="en-US" sz="2400" dirty="0"/>
              <a:t>: </a:t>
            </a:r>
            <a:r>
              <a:rPr lang="en-US" sz="2400" dirty="0" err="1" smtClean="0"/>
              <a:t>Cosine,Jaccard,Tanimoto</a:t>
            </a:r>
            <a:endParaRPr lang="en-US" sz="2400" dirty="0"/>
          </a:p>
          <a:p>
            <a:pPr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rgbClr val="0000CC"/>
                </a:solidFill>
              </a:rPr>
              <a:t>Dissimilarity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ü"/>
            </a:pPr>
            <a:r>
              <a:rPr lang="en-US" sz="2400" dirty="0"/>
              <a:t>Numerical measure of how </a:t>
            </a:r>
            <a:r>
              <a:rPr lang="en-US" sz="2400" b="1" dirty="0">
                <a:solidFill>
                  <a:srgbClr val="FF0000"/>
                </a:solidFill>
              </a:rPr>
              <a:t>different</a:t>
            </a:r>
            <a:r>
              <a:rPr lang="en-US" sz="2400" dirty="0"/>
              <a:t> two data objects are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ü"/>
            </a:pPr>
            <a:r>
              <a:rPr lang="en-US" sz="2400" dirty="0"/>
              <a:t>Lower when objects are more alike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ü"/>
            </a:pPr>
            <a:r>
              <a:rPr lang="en-US" sz="2400" dirty="0"/>
              <a:t>Minimum dissimilarity is often 0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ü"/>
            </a:pPr>
            <a:r>
              <a:rPr lang="en-US" sz="2400" dirty="0"/>
              <a:t>Upper limit </a:t>
            </a:r>
            <a:r>
              <a:rPr lang="en-US" sz="2400" dirty="0" smtClean="0"/>
              <a:t>varies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71239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Proximity Measures for Single Nominal attribute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Placeholder 2"/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609600" y="1066800"/>
                <a:ext cx="11430000" cy="5631542"/>
              </a:xfrm>
            </p:spPr>
            <p:txBody>
              <a:bodyPr>
                <a:normAutofit/>
              </a:bodyPr>
              <a:lstStyle/>
              <a:p>
                <a:pPr algn="just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en-US" dirty="0" smtClean="0">
                    <a:latin typeface="Helvetica" panose="020B0604020202020204" pitchFamily="34" charset="0"/>
                    <a:cs typeface="Helvetica" panose="020B0604020202020204" pitchFamily="34" charset="0"/>
                  </a:rPr>
                  <a:t>Suppose a </a:t>
                </a:r>
                <a:r>
                  <a:rPr lang="en-US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binary </a:t>
                </a:r>
                <a:r>
                  <a:rPr lang="en-US" dirty="0" smtClean="0">
                    <a:latin typeface="Helvetica" panose="020B0604020202020204" pitchFamily="34" charset="0"/>
                    <a:cs typeface="Helvetica" panose="020B0604020202020204" pitchFamily="34" charset="0"/>
                  </a:rPr>
                  <a:t>attribute </a:t>
                </a:r>
                <a:r>
                  <a:rPr lang="en-US" dirty="0">
                    <a:solidFill>
                      <a:srgbClr val="0B5ED7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Gender = {Male, female} </a:t>
                </a:r>
                <a:r>
                  <a:rPr lang="en-US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where </a:t>
                </a:r>
                <a:r>
                  <a:rPr lang="en-US" dirty="0">
                    <a:solidFill>
                      <a:srgbClr val="0B5ED7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Male</a:t>
                </a:r>
                <a:r>
                  <a:rPr lang="en-US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 is equivalent to </a:t>
                </a:r>
                <a:r>
                  <a:rPr lang="en-US" dirty="0">
                    <a:solidFill>
                      <a:srgbClr val="0B5ED7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binary 1 </a:t>
                </a:r>
                <a:r>
                  <a:rPr lang="en-US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and </a:t>
                </a:r>
                <a:r>
                  <a:rPr lang="en-US" dirty="0">
                    <a:solidFill>
                      <a:srgbClr val="0B5ED7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female</a:t>
                </a:r>
                <a:r>
                  <a:rPr lang="en-US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 is </a:t>
                </a:r>
                <a:r>
                  <a:rPr lang="en-US" dirty="0" err="1" smtClean="0">
                    <a:latin typeface="Helvetica" panose="020B0604020202020204" pitchFamily="34" charset="0"/>
                    <a:cs typeface="Helvetica" panose="020B0604020202020204" pitchFamily="34" charset="0"/>
                  </a:rPr>
                  <a:t>quivalent</a:t>
                </a:r>
                <a:r>
                  <a:rPr lang="en-US" dirty="0" smtClean="0">
                    <a:latin typeface="Helvetica" panose="020B0604020202020204" pitchFamily="34" charset="0"/>
                    <a:cs typeface="Helvetica" panose="020B0604020202020204" pitchFamily="34" charset="0"/>
                  </a:rPr>
                  <a:t> </a:t>
                </a:r>
                <a:r>
                  <a:rPr lang="en-US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to </a:t>
                </a:r>
                <a:r>
                  <a:rPr lang="en-US" dirty="0">
                    <a:solidFill>
                      <a:srgbClr val="0B5ED7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binary 0</a:t>
                </a:r>
                <a:r>
                  <a:rPr lang="en-US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. </a:t>
                </a:r>
              </a:p>
              <a:p>
                <a:pPr algn="just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en-US" dirty="0" smtClean="0">
                    <a:solidFill>
                      <a:srgbClr val="FF0000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The similarity value(</a:t>
                </a:r>
                <a14:m>
                  <m:oMath xmlns:m="http://schemas.openxmlformats.org/officeDocument/2006/math">
                    <m:r>
                      <a:rPr lang="en-IN" i="1" smtClean="0">
                        <a:solidFill>
                          <a:srgbClr val="FF0000"/>
                        </a:solidFill>
                        <a:latin typeface="Cambria Math"/>
                      </a:rPr>
                      <m:t>𝑝</m:t>
                    </m:r>
                  </m:oMath>
                </a14:m>
                <a:r>
                  <a:rPr lang="en-US" dirty="0" smtClean="0">
                    <a:solidFill>
                      <a:srgbClr val="FF0000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) </a:t>
                </a:r>
                <a:r>
                  <a:rPr lang="en-US" dirty="0">
                    <a:solidFill>
                      <a:srgbClr val="FF0000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is 1 if the two objects contains the same attribute value, </a:t>
                </a:r>
                <a:r>
                  <a:rPr lang="en-US" dirty="0" smtClean="0">
                    <a:solidFill>
                      <a:srgbClr val="FF0000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0 otherwise.</a:t>
                </a:r>
              </a:p>
              <a:p>
                <a:pPr lvl="5" algn="just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endParaRPr lang="en-IN" dirty="0" smtClean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  <a:p>
                <a:pPr marL="3657600" lvl="8" indent="-457200" algn="just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14:m>
                  <m:oMath xmlns:m="http://schemas.openxmlformats.org/officeDocument/2006/math">
                    <m:r>
                      <a:rPr lang="en-IN" i="1">
                        <a:latin typeface="Cambria Math"/>
                      </a:rPr>
                      <m:t>𝑝</m:t>
                    </m:r>
                    <m:d>
                      <m:d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i="1">
                            <a:latin typeface="Cambria Math"/>
                          </a:rPr>
                          <m:t>𝑅𝑎𝑚</m:t>
                        </m:r>
                        <m:r>
                          <a:rPr lang="en-IN" i="1">
                            <a:latin typeface="Cambria Math"/>
                          </a:rPr>
                          <m:t>, </m:t>
                        </m:r>
                        <m:r>
                          <a:rPr lang="en-IN" i="1">
                            <a:latin typeface="Cambria Math"/>
                          </a:rPr>
                          <m:t>𝑠𝑖𝑡𝑎</m:t>
                        </m:r>
                      </m:e>
                    </m:d>
                    <m:r>
                      <a:rPr lang="en-IN" i="1">
                        <a:latin typeface="Cambria Math"/>
                      </a:rPr>
                      <m:t>=0</m:t>
                    </m:r>
                  </m:oMath>
                </a14:m>
                <a:endParaRPr lang="en-IN" i="1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  <a:p>
                <a:pPr lvl="7" algn="just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en-IN" dirty="0" smtClean="0">
                    <a:latin typeface="Helvetica" panose="020B0604020202020204" pitchFamily="34" charset="0"/>
                    <a:cs typeface="Helvetica" panose="020B0604020202020204" pitchFamily="34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IN" i="1">
                        <a:latin typeface="Cambria Math"/>
                      </a:rPr>
                      <m:t>𝑝</m:t>
                    </m:r>
                    <m:d>
                      <m:d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i="1">
                            <a:latin typeface="Cambria Math"/>
                          </a:rPr>
                          <m:t>𝑅𝑎𝑚</m:t>
                        </m:r>
                        <m:r>
                          <a:rPr lang="en-IN" i="1">
                            <a:latin typeface="Cambria Math"/>
                          </a:rPr>
                          <m:t>, </m:t>
                        </m:r>
                        <m:r>
                          <a:rPr lang="en-IN" i="1">
                            <a:latin typeface="Cambria Math"/>
                          </a:rPr>
                          <m:t>𝐿𝑎𝑥𝑚𝑎𝑛</m:t>
                        </m:r>
                      </m:e>
                    </m:d>
                    <m:r>
                      <a:rPr lang="en-IN" i="1">
                        <a:latin typeface="Cambria Math"/>
                      </a:rPr>
                      <m:t>=1</m:t>
                    </m:r>
                  </m:oMath>
                </a14:m>
                <a:endParaRPr lang="en-IN" i="1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  <a:p>
                <a:pPr lvl="5" algn="just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endParaRPr lang="en-IN" dirty="0" smtClean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  <a:p>
                <a:pPr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en-IN" dirty="0" smtClean="0">
                    <a:solidFill>
                      <a:srgbClr val="FF0000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Note </a:t>
                </a:r>
                <a:r>
                  <a:rPr lang="en-IN" dirty="0">
                    <a:solidFill>
                      <a:srgbClr val="FF0000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: </a:t>
                </a:r>
                <a:r>
                  <a:rPr lang="en-IN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In this case, if </a:t>
                </a:r>
                <a14:m>
                  <m:oMath xmlns:m="http://schemas.openxmlformats.org/officeDocument/2006/math">
                    <m:r>
                      <a:rPr lang="en-IN" i="1">
                        <a:latin typeface="Cambria Math"/>
                      </a:rPr>
                      <m:t>𝑞</m:t>
                    </m:r>
                  </m:oMath>
                </a14:m>
                <a:r>
                  <a:rPr lang="en-IN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 denotes the </a:t>
                </a:r>
                <a:r>
                  <a:rPr lang="en-IN" dirty="0">
                    <a:solidFill>
                      <a:srgbClr val="0B5ED7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dissimilarity</a:t>
                </a:r>
                <a:r>
                  <a:rPr lang="en-IN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 between two objects </a:t>
                </a:r>
                <a14:m>
                  <m:oMath xmlns:m="http://schemas.openxmlformats.org/officeDocument/2006/math">
                    <m:r>
                      <a:rPr lang="en-IN" i="1">
                        <a:solidFill>
                          <a:srgbClr val="0B5ED7"/>
                        </a:solidFill>
                        <a:latin typeface="Cambria Math"/>
                      </a:rPr>
                      <m:t>𝑖</m:t>
                    </m:r>
                    <m:r>
                      <a:rPr lang="en-IN" i="1">
                        <a:solidFill>
                          <a:srgbClr val="0B5ED7"/>
                        </a:solidFill>
                        <a:latin typeface="Cambria Math"/>
                      </a:rPr>
                      <m:t> </m:t>
                    </m:r>
                    <m:r>
                      <a:rPr lang="en-IN" i="1">
                        <a:solidFill>
                          <a:srgbClr val="0B5ED7"/>
                        </a:solidFill>
                        <a:latin typeface="Cambria Math"/>
                      </a:rPr>
                      <m:t>𝑎𝑛𝑑</m:t>
                    </m:r>
                    <m:r>
                      <a:rPr lang="en-IN" i="1">
                        <a:solidFill>
                          <a:srgbClr val="0B5ED7"/>
                        </a:solidFill>
                        <a:latin typeface="Cambria Math"/>
                      </a:rPr>
                      <m:t> </m:t>
                    </m:r>
                    <m:r>
                      <a:rPr lang="en-IN" i="1">
                        <a:solidFill>
                          <a:srgbClr val="0B5ED7"/>
                        </a:solidFill>
                        <a:latin typeface="Cambria Math"/>
                      </a:rPr>
                      <m:t>𝑗</m:t>
                    </m:r>
                  </m:oMath>
                </a14:m>
                <a:r>
                  <a:rPr lang="en-IN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 with single binary attributes,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IN" i="1">
                                <a:solidFill>
                                  <a:srgbClr val="0B5ED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i="1">
                                <a:solidFill>
                                  <a:srgbClr val="0B5ED7"/>
                                </a:solidFill>
                                <a:latin typeface="Cambria Math"/>
                              </a:rPr>
                              <m:t> </m:t>
                            </m:r>
                            <m:r>
                              <a:rPr lang="en-IN" i="1">
                                <a:solidFill>
                                  <a:srgbClr val="0B5ED7"/>
                                </a:solidFill>
                                <a:latin typeface="Cambria Math"/>
                              </a:rPr>
                              <m:t>𝑞</m:t>
                            </m:r>
                          </m:e>
                          <m:sub>
                            <m:r>
                              <a:rPr lang="en-IN" i="1">
                                <a:solidFill>
                                  <a:srgbClr val="0B5ED7"/>
                                </a:solidFill>
                                <a:latin typeface="Cambria Math"/>
                              </a:rPr>
                              <m:t>(</m:t>
                            </m:r>
                            <m:r>
                              <a:rPr lang="en-IN" i="1">
                                <a:solidFill>
                                  <a:srgbClr val="0B5ED7"/>
                                </a:solidFill>
                                <a:latin typeface="Cambria Math"/>
                              </a:rPr>
                              <m:t>𝑖</m:t>
                            </m:r>
                            <m:r>
                              <a:rPr lang="en-IN" i="1">
                                <a:solidFill>
                                  <a:srgbClr val="0B5ED7"/>
                                </a:solidFill>
                                <a:latin typeface="Cambria Math"/>
                              </a:rPr>
                              <m:t>,</m:t>
                            </m:r>
                            <m:r>
                              <a:rPr lang="en-IN" i="1">
                                <a:solidFill>
                                  <a:srgbClr val="0B5ED7"/>
                                </a:solidFill>
                                <a:latin typeface="Cambria Math"/>
                              </a:rPr>
                              <m:t>𝑗</m:t>
                            </m:r>
                            <m:r>
                              <a:rPr lang="en-IN" i="1">
                                <a:solidFill>
                                  <a:srgbClr val="0B5ED7"/>
                                </a:solidFill>
                                <a:latin typeface="Cambria Math"/>
                              </a:rPr>
                              <m:t>)</m:t>
                            </m:r>
                          </m:sub>
                        </m:sSub>
                        <m:r>
                          <a:rPr lang="en-IN" i="1">
                            <a:solidFill>
                              <a:srgbClr val="0B5ED7"/>
                            </a:solidFill>
                            <a:latin typeface="Cambria Math"/>
                          </a:rPr>
                          <m:t>=1−</m:t>
                        </m:r>
                        <m:r>
                          <a:rPr lang="en-IN" i="1">
                            <a:solidFill>
                              <a:srgbClr val="0B5ED7"/>
                            </a:solidFill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en-IN" i="1">
                            <a:solidFill>
                              <a:srgbClr val="0B5ED7"/>
                            </a:solidFill>
                            <a:latin typeface="Cambria Math"/>
                          </a:rPr>
                          <m:t>(</m:t>
                        </m:r>
                        <m:r>
                          <a:rPr lang="en-IN" i="1">
                            <a:solidFill>
                              <a:srgbClr val="0B5ED7"/>
                            </a:solidFill>
                            <a:latin typeface="Cambria Math"/>
                          </a:rPr>
                          <m:t>𝑖</m:t>
                        </m:r>
                        <m:r>
                          <a:rPr lang="en-IN" i="1">
                            <a:solidFill>
                              <a:srgbClr val="0B5ED7"/>
                            </a:solidFill>
                            <a:latin typeface="Cambria Math"/>
                          </a:rPr>
                          <m:t>,</m:t>
                        </m:r>
                        <m:r>
                          <a:rPr lang="en-IN" i="1">
                            <a:solidFill>
                              <a:srgbClr val="0B5ED7"/>
                            </a:solidFill>
                            <a:latin typeface="Cambria Math"/>
                          </a:rPr>
                          <m:t>𝑗</m:t>
                        </m:r>
                        <m:r>
                          <a:rPr lang="en-IN" i="1">
                            <a:solidFill>
                              <a:srgbClr val="0B5ED7"/>
                            </a:solidFill>
                            <a:latin typeface="Cambria Math"/>
                          </a:rPr>
                          <m:t>)</m:t>
                        </m:r>
                      </m:sub>
                    </m:sSub>
                  </m:oMath>
                </a14:m>
                <a:endParaRPr lang="en-US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</mc:Choice>
        <mc:Fallback xmlns="">
          <p:sp>
            <p:nvSpPr>
              <p:cNvPr id="6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609600" y="1066800"/>
                <a:ext cx="11430000" cy="5631542"/>
              </a:xfrm>
              <a:blipFill>
                <a:blip r:embed="rId3"/>
                <a:stretch>
                  <a:fillRect l="-320" r="-4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800" y="2895600"/>
            <a:ext cx="2152075" cy="1365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543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3982" y="152400"/>
            <a:ext cx="10330218" cy="764364"/>
          </a:xfrm>
        </p:spPr>
        <p:txBody>
          <a:bodyPr>
            <a:normAutofit fontScale="90000"/>
          </a:bodyPr>
          <a:lstStyle/>
          <a:p>
            <a:r>
              <a:rPr lang="en-US" dirty="0"/>
              <a:t>Proximity Measures for Two or more Nominal attribute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2"/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76200" y="1066800"/>
                <a:ext cx="12115800" cy="5455920"/>
              </a:xfrm>
            </p:spPr>
            <p:txBody>
              <a:bodyPr>
                <a:noAutofit/>
              </a:bodyPr>
              <a:lstStyle/>
              <a:p>
                <a:pPr algn="just">
                  <a:lnSpc>
                    <a:spcPct val="150000"/>
                  </a:lnSpc>
                  <a:buClr>
                    <a:srgbClr val="0B5ED7"/>
                  </a:buClr>
                  <a:buFont typeface="Wingdings" panose="05000000000000000000" pitchFamily="2" charset="2"/>
                  <a:buChar char="ü"/>
                </a:pPr>
                <a:r>
                  <a:rPr lang="en-IN" sz="2400" dirty="0" smtClean="0">
                    <a:latin typeface="Helvetica" panose="020B0604020202020204" pitchFamily="34" charset="0"/>
                    <a:cs typeface="Helvetica" panose="020B0604020202020204" pitchFamily="34" charset="0"/>
                  </a:rPr>
                  <a:t>We define </a:t>
                </a:r>
                <a:r>
                  <a:rPr lang="en-IN" sz="24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the </a:t>
                </a:r>
                <a:r>
                  <a:rPr lang="en-IN" sz="2400" dirty="0">
                    <a:solidFill>
                      <a:srgbClr val="0B5ED7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contingency table </a:t>
                </a:r>
                <a:r>
                  <a:rPr lang="en-IN" sz="24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summarizing the different matches and mismatches between any two objects </a:t>
                </a:r>
                <a14:m>
                  <m:oMath xmlns:m="http://schemas.openxmlformats.org/officeDocument/2006/math">
                    <m:r>
                      <a:rPr lang="en-IN" sz="2400" i="1">
                        <a:solidFill>
                          <a:srgbClr val="0B5ED7"/>
                        </a:solidFill>
                        <a:latin typeface="Cambria Math"/>
                      </a:rPr>
                      <m:t>𝑥</m:t>
                    </m:r>
                    <m:r>
                      <a:rPr lang="en-IN" sz="2400" i="1">
                        <a:solidFill>
                          <a:srgbClr val="0B5ED7"/>
                        </a:solidFill>
                        <a:latin typeface="Cambria Math"/>
                      </a:rPr>
                      <m:t> </m:t>
                    </m:r>
                    <m:r>
                      <m:rPr>
                        <m:sty m:val="p"/>
                      </m:rPr>
                      <a:rPr lang="en-IN" sz="2400">
                        <a:latin typeface="Cambria Math"/>
                      </a:rPr>
                      <m:t>and</m:t>
                    </m:r>
                    <m:r>
                      <a:rPr lang="en-IN" sz="2400" i="1">
                        <a:solidFill>
                          <a:srgbClr val="0B5ED7"/>
                        </a:solidFill>
                        <a:latin typeface="Cambria Math"/>
                      </a:rPr>
                      <m:t> </m:t>
                    </m:r>
                    <m:r>
                      <a:rPr lang="en-IN" sz="2400" i="1">
                        <a:solidFill>
                          <a:srgbClr val="0B5ED7"/>
                        </a:solidFill>
                        <a:latin typeface="Cambria Math"/>
                      </a:rPr>
                      <m:t>𝑦</m:t>
                    </m:r>
                  </m:oMath>
                </a14:m>
                <a:r>
                  <a:rPr lang="en-IN" sz="24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, which are as follows</a:t>
                </a:r>
                <a:r>
                  <a:rPr lang="en-IN" sz="2400" dirty="0" smtClean="0">
                    <a:latin typeface="Helvetica" panose="020B0604020202020204" pitchFamily="34" charset="0"/>
                    <a:cs typeface="Helvetica" panose="020B0604020202020204" pitchFamily="34" charset="0"/>
                  </a:rPr>
                  <a:t>.</a:t>
                </a:r>
              </a:p>
              <a:p>
                <a:pPr marL="0" indent="0" algn="just">
                  <a:lnSpc>
                    <a:spcPct val="150000"/>
                  </a:lnSpc>
                  <a:buClr>
                    <a:srgbClr val="0B5ED7"/>
                  </a:buClr>
                  <a:buNone/>
                </a:pPr>
                <a:r>
                  <a:rPr lang="en-US" sz="2400" b="1" dirty="0" smtClean="0">
                    <a:solidFill>
                      <a:srgbClr val="0B5ED7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Contingency </a:t>
                </a:r>
                <a:r>
                  <a:rPr lang="en-US" sz="2400" b="1" dirty="0">
                    <a:solidFill>
                      <a:srgbClr val="0B5ED7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table with binary </a:t>
                </a:r>
                <a:r>
                  <a:rPr lang="en-US" sz="2400" b="1" dirty="0" smtClean="0">
                    <a:solidFill>
                      <a:srgbClr val="0B5ED7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attributes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IN" sz="24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	</a:t>
                </a:r>
                <a:r>
                  <a:rPr lang="en-IN" sz="2400" dirty="0" smtClean="0">
                    <a:latin typeface="Helvetica" panose="020B0604020202020204" pitchFamily="34" charset="0"/>
                    <a:cs typeface="Helvetica" panose="020B0604020202020204" pitchFamily="34" charset="0"/>
                  </a:rPr>
                  <a:t>		          Here</a:t>
                </a:r>
                <a:r>
                  <a:rPr lang="en-IN" sz="24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400" i="1">
                            <a:latin typeface="Cambria Math"/>
                          </a:rPr>
                          <m:t>𝑓</m:t>
                        </m:r>
                      </m:e>
                      <m:sub>
                        <m:r>
                          <a:rPr lang="en-IN" sz="2400" i="1">
                            <a:latin typeface="Cambria Math"/>
                          </a:rPr>
                          <m:t>11</m:t>
                        </m:r>
                      </m:sub>
                    </m:sSub>
                  </m:oMath>
                </a14:m>
                <a:r>
                  <a:rPr lang="en-IN" sz="24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= the number of attributes where </a:t>
                </a:r>
                <a14:m>
                  <m:oMath xmlns:m="http://schemas.openxmlformats.org/officeDocument/2006/math">
                    <m:r>
                      <a:rPr lang="en-IN" sz="2400" i="1">
                        <a:latin typeface="Cambria Math"/>
                      </a:rPr>
                      <m:t>𝑥</m:t>
                    </m:r>
                  </m:oMath>
                </a14:m>
                <a:r>
                  <a:rPr lang="en-IN" sz="24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=1 and </a:t>
                </a:r>
                <a14:m>
                  <m:oMath xmlns:m="http://schemas.openxmlformats.org/officeDocument/2006/math">
                    <m:r>
                      <a:rPr lang="en-IN" sz="2400" i="1">
                        <a:latin typeface="Cambria Math"/>
                      </a:rPr>
                      <m:t>𝑦</m:t>
                    </m:r>
                  </m:oMath>
                </a14:m>
                <a:r>
                  <a:rPr lang="en-IN" sz="24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=1.</a:t>
                </a:r>
                <a:br>
                  <a:rPr lang="en-IN" sz="2400" dirty="0">
                    <a:latin typeface="Helvetica" panose="020B0604020202020204" pitchFamily="34" charset="0"/>
                    <a:cs typeface="Helvetica" panose="020B0604020202020204" pitchFamily="34" charset="0"/>
                  </a:rPr>
                </a:br>
                <a:r>
                  <a:rPr lang="en-IN" sz="24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          </a:t>
                </a:r>
                <a:r>
                  <a:rPr lang="en-IN" sz="2400" dirty="0" smtClean="0">
                    <a:latin typeface="Helvetica" panose="020B0604020202020204" pitchFamily="34" charset="0"/>
                    <a:cs typeface="Helvetica" panose="020B0604020202020204" pitchFamily="34" charset="0"/>
                  </a:rPr>
                  <a:t>				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400" i="1">
                            <a:latin typeface="Cambria Math"/>
                          </a:rPr>
                          <m:t>𝑓</m:t>
                        </m:r>
                      </m:e>
                      <m:sub>
                        <m:r>
                          <a:rPr lang="en-IN" sz="2400" i="1">
                            <a:latin typeface="Cambria Math"/>
                          </a:rPr>
                          <m:t>10</m:t>
                        </m:r>
                      </m:sub>
                    </m:sSub>
                  </m:oMath>
                </a14:m>
                <a:r>
                  <a:rPr lang="en-IN" sz="24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= the number of attributes where </a:t>
                </a:r>
                <a14:m>
                  <m:oMath xmlns:m="http://schemas.openxmlformats.org/officeDocument/2006/math">
                    <m:r>
                      <a:rPr lang="en-IN" sz="2400" i="1">
                        <a:latin typeface="Cambria Math"/>
                      </a:rPr>
                      <m:t>𝑥</m:t>
                    </m:r>
                  </m:oMath>
                </a14:m>
                <a:r>
                  <a:rPr lang="en-IN" sz="24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=1 and </a:t>
                </a:r>
                <a14:m>
                  <m:oMath xmlns:m="http://schemas.openxmlformats.org/officeDocument/2006/math">
                    <m:r>
                      <a:rPr lang="en-IN" sz="2400" i="1">
                        <a:latin typeface="Cambria Math"/>
                      </a:rPr>
                      <m:t>𝑦</m:t>
                    </m:r>
                  </m:oMath>
                </a14:m>
                <a:r>
                  <a:rPr lang="en-IN" sz="24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=0.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IN" sz="24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          </a:t>
                </a:r>
                <a:r>
                  <a:rPr lang="en-IN" sz="2400" dirty="0" smtClean="0">
                    <a:latin typeface="Helvetica" panose="020B0604020202020204" pitchFamily="34" charset="0"/>
                    <a:cs typeface="Helvetica" panose="020B0604020202020204" pitchFamily="34" charset="0"/>
                  </a:rPr>
                  <a:t>				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400" i="1">
                            <a:latin typeface="Cambria Math"/>
                          </a:rPr>
                          <m:t>𝑓</m:t>
                        </m:r>
                      </m:e>
                      <m:sub>
                        <m:r>
                          <a:rPr lang="en-IN" sz="2400" i="1">
                            <a:latin typeface="Cambria Math"/>
                          </a:rPr>
                          <m:t>01</m:t>
                        </m:r>
                      </m:sub>
                    </m:sSub>
                  </m:oMath>
                </a14:m>
                <a:r>
                  <a:rPr lang="en-IN" sz="24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= the number of attributes where </a:t>
                </a:r>
                <a14:m>
                  <m:oMath xmlns:m="http://schemas.openxmlformats.org/officeDocument/2006/math">
                    <m:r>
                      <a:rPr lang="en-IN" sz="2400" i="1">
                        <a:latin typeface="Cambria Math"/>
                      </a:rPr>
                      <m:t>𝑥</m:t>
                    </m:r>
                  </m:oMath>
                </a14:m>
                <a:r>
                  <a:rPr lang="en-IN" sz="24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=0 and </a:t>
                </a:r>
                <a14:m>
                  <m:oMath xmlns:m="http://schemas.openxmlformats.org/officeDocument/2006/math">
                    <m:r>
                      <a:rPr lang="en-IN" sz="2400" i="1">
                        <a:latin typeface="Cambria Math"/>
                      </a:rPr>
                      <m:t>𝑦</m:t>
                    </m:r>
                  </m:oMath>
                </a14:m>
                <a:r>
                  <a:rPr lang="en-IN" sz="24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=1.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IN" sz="24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         </a:t>
                </a:r>
                <a:r>
                  <a:rPr lang="en-IN" sz="2400" dirty="0" smtClean="0">
                    <a:latin typeface="Helvetica" panose="020B0604020202020204" pitchFamily="34" charset="0"/>
                    <a:cs typeface="Helvetica" panose="020B0604020202020204" pitchFamily="34" charset="0"/>
                  </a:rPr>
                  <a:t>	 			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400" i="1">
                            <a:latin typeface="Cambria Math"/>
                          </a:rPr>
                          <m:t>𝑓</m:t>
                        </m:r>
                      </m:e>
                      <m:sub>
                        <m:r>
                          <a:rPr lang="en-IN" sz="2400" i="1">
                            <a:latin typeface="Cambria Math"/>
                          </a:rPr>
                          <m:t>00</m:t>
                        </m:r>
                      </m:sub>
                    </m:sSub>
                  </m:oMath>
                </a14:m>
                <a:r>
                  <a:rPr lang="en-IN" sz="24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= the number of attributes where </a:t>
                </a:r>
                <a14:m>
                  <m:oMath xmlns:m="http://schemas.openxmlformats.org/officeDocument/2006/math">
                    <m:r>
                      <a:rPr lang="en-IN" sz="2400" i="1">
                        <a:latin typeface="Cambria Math"/>
                      </a:rPr>
                      <m:t>𝑥</m:t>
                    </m:r>
                  </m:oMath>
                </a14:m>
                <a:r>
                  <a:rPr lang="en-IN" sz="24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=0 and </a:t>
                </a:r>
                <a14:m>
                  <m:oMath xmlns:m="http://schemas.openxmlformats.org/officeDocument/2006/math">
                    <m:r>
                      <a:rPr lang="en-IN" sz="2400" i="1">
                        <a:latin typeface="Cambria Math"/>
                      </a:rPr>
                      <m:t>𝑦</m:t>
                    </m:r>
                  </m:oMath>
                </a14:m>
                <a:r>
                  <a:rPr lang="en-IN" sz="24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=</a:t>
                </a:r>
                <a:r>
                  <a:rPr lang="en-IN" sz="2400" dirty="0" smtClean="0">
                    <a:latin typeface="Helvetica" panose="020B0604020202020204" pitchFamily="34" charset="0"/>
                    <a:cs typeface="Helvetica" panose="020B0604020202020204" pitchFamily="34" charset="0"/>
                  </a:rPr>
                  <a:t>0</a:t>
                </a:r>
              </a:p>
              <a:p>
                <a:pPr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en-IN" sz="2400" dirty="0">
                    <a:solidFill>
                      <a:srgbClr val="FF0000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Note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400" i="1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400" i="1">
                            <a:solidFill>
                              <a:srgbClr val="0B5ED7"/>
                            </a:solidFill>
                            <a:latin typeface="Cambria Math"/>
                          </a:rPr>
                          <m:t>𝑓</m:t>
                        </m:r>
                      </m:e>
                      <m:sub>
                        <m:r>
                          <a:rPr lang="en-IN" sz="2400" i="1">
                            <a:solidFill>
                              <a:srgbClr val="0B5ED7"/>
                            </a:solidFill>
                            <a:latin typeface="Cambria Math"/>
                          </a:rPr>
                          <m:t>00</m:t>
                        </m:r>
                      </m:sub>
                    </m:sSub>
                    <m:r>
                      <a:rPr lang="en-IN" sz="2400" i="1">
                        <a:solidFill>
                          <a:srgbClr val="0B5ED7"/>
                        </a:solidFill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IN" sz="2400" i="1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400" i="1">
                            <a:solidFill>
                              <a:srgbClr val="0B5ED7"/>
                            </a:solidFill>
                            <a:latin typeface="Cambria Math"/>
                          </a:rPr>
                          <m:t>𝑓</m:t>
                        </m:r>
                      </m:e>
                      <m:sub>
                        <m:r>
                          <a:rPr lang="en-IN" sz="2400" i="1">
                            <a:solidFill>
                              <a:srgbClr val="0B5ED7"/>
                            </a:solidFill>
                            <a:latin typeface="Cambria Math"/>
                          </a:rPr>
                          <m:t>01</m:t>
                        </m:r>
                      </m:sub>
                    </m:sSub>
                    <m:r>
                      <a:rPr lang="en-IN" sz="2400">
                        <a:solidFill>
                          <a:srgbClr val="0B5ED7"/>
                        </a:solidFill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IN" sz="2400" i="1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400" i="1">
                            <a:solidFill>
                              <a:srgbClr val="0B5ED7"/>
                            </a:solidFill>
                            <a:latin typeface="Cambria Math"/>
                          </a:rPr>
                          <m:t>𝑓</m:t>
                        </m:r>
                      </m:e>
                      <m:sub>
                        <m:r>
                          <a:rPr lang="en-IN" sz="2400" i="1">
                            <a:solidFill>
                              <a:srgbClr val="0B5ED7"/>
                            </a:solidFill>
                            <a:latin typeface="Cambria Math"/>
                          </a:rPr>
                          <m:t>10</m:t>
                        </m:r>
                      </m:sub>
                    </m:sSub>
                    <m:r>
                      <a:rPr lang="en-IN" sz="2400" i="1">
                        <a:solidFill>
                          <a:srgbClr val="0B5ED7"/>
                        </a:solidFill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IN" sz="2400" i="1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400" i="1">
                            <a:solidFill>
                              <a:srgbClr val="0B5ED7"/>
                            </a:solidFill>
                            <a:latin typeface="Cambria Math"/>
                          </a:rPr>
                          <m:t>𝑓</m:t>
                        </m:r>
                      </m:e>
                      <m:sub>
                        <m:r>
                          <a:rPr lang="en-IN" sz="2400" i="1">
                            <a:solidFill>
                              <a:srgbClr val="0B5ED7"/>
                            </a:solidFill>
                            <a:latin typeface="Cambria Math"/>
                          </a:rPr>
                          <m:t>11</m:t>
                        </m:r>
                      </m:sub>
                    </m:sSub>
                  </m:oMath>
                </a14:m>
                <a:r>
                  <a:rPr lang="en-IN" sz="24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 </a:t>
                </a:r>
                <a:r>
                  <a:rPr lang="en-IN" sz="2400" dirty="0" smtClean="0">
                    <a:latin typeface="Helvetica" panose="020B0604020202020204" pitchFamily="34" charset="0"/>
                    <a:cs typeface="Helvetica" panose="020B0604020202020204" pitchFamily="34" charset="0"/>
                  </a:rPr>
                  <a:t>will total </a:t>
                </a:r>
                <a:r>
                  <a:rPr lang="en-IN" sz="24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number of binary attributes.</a:t>
                </a:r>
              </a:p>
              <a:p>
                <a:pPr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en-IN" sz="2400" dirty="0" smtClean="0">
                    <a:latin typeface="Helvetica" panose="020B0604020202020204" pitchFamily="34" charset="0"/>
                    <a:cs typeface="Helvetica" panose="020B0604020202020204" pitchFamily="34" charset="0"/>
                  </a:rPr>
                  <a:t>Two </a:t>
                </a:r>
                <a:r>
                  <a:rPr lang="en-IN" sz="24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cases </a:t>
                </a:r>
                <a:r>
                  <a:rPr lang="en-IN" sz="2400" dirty="0" smtClean="0">
                    <a:latin typeface="Helvetica" panose="020B0604020202020204" pitchFamily="34" charset="0"/>
                    <a:cs typeface="Helvetica" panose="020B0604020202020204" pitchFamily="34" charset="0"/>
                  </a:rPr>
                  <a:t>of binary attributes may </a:t>
                </a:r>
                <a:r>
                  <a:rPr lang="en-IN" sz="24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arise: </a:t>
                </a:r>
                <a:r>
                  <a:rPr lang="en-IN" sz="2400" dirty="0">
                    <a:solidFill>
                      <a:srgbClr val="FF0000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symmetric and asymmetric binary attributes</a:t>
                </a:r>
                <a:r>
                  <a:rPr lang="en-IN" sz="2400" dirty="0" smtClean="0">
                    <a:solidFill>
                      <a:srgbClr val="FF0000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.</a:t>
                </a:r>
                <a:endParaRPr lang="en-IN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76200" y="1066800"/>
                <a:ext cx="12115800" cy="5455920"/>
              </a:xfrm>
              <a:blipFill>
                <a:blip r:embed="rId2"/>
                <a:stretch>
                  <a:fillRect l="-805" r="-755" b="-75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3429000"/>
            <a:ext cx="2591025" cy="1633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955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Helvetica" panose="020B0604020202020204" pitchFamily="34" charset="0"/>
                <a:cs typeface="Times New Roman" pitchFamily="18" charset="0"/>
              </a:rPr>
              <a:t>Similarity Measure </a:t>
            </a:r>
            <a:r>
              <a:rPr lang="en-US" dirty="0" smtClean="0">
                <a:latin typeface="Helvetica" panose="020B0604020202020204" pitchFamily="34" charset="0"/>
                <a:cs typeface="Times New Roman" pitchFamily="18" charset="0"/>
              </a:rPr>
              <a:t>for </a:t>
            </a:r>
            <a:r>
              <a:rPr lang="en-US" dirty="0">
                <a:latin typeface="Helvetica" panose="020B0604020202020204" pitchFamily="34" charset="0"/>
                <a:cs typeface="Times New Roman" pitchFamily="18" charset="0"/>
              </a:rPr>
              <a:t>Symmetric Binary </a:t>
            </a:r>
            <a:r>
              <a:rPr lang="en-US" dirty="0" smtClean="0">
                <a:latin typeface="Helvetica" panose="020B0604020202020204" pitchFamily="34" charset="0"/>
                <a:cs typeface="Times New Roman" pitchFamily="18" charset="0"/>
              </a:rPr>
              <a:t>attribute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2"/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04800" y="1066800"/>
                <a:ext cx="11658600" cy="5455920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en-IN" sz="2200" dirty="0" smtClean="0">
                    <a:solidFill>
                      <a:srgbClr val="FF0000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Symmetric </a:t>
                </a:r>
                <a:r>
                  <a:rPr lang="en-IN" sz="2200" dirty="0">
                    <a:solidFill>
                      <a:srgbClr val="FF0000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binary </a:t>
                </a:r>
                <a:r>
                  <a:rPr lang="en-IN" sz="2200" dirty="0" smtClean="0">
                    <a:solidFill>
                      <a:srgbClr val="FF0000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coefficient(</a:t>
                </a:r>
                <a14:m>
                  <m:oMath xmlns:m="http://schemas.openxmlformats.org/officeDocument/2006/math">
                    <m:r>
                      <a:rPr lang="en-IN" sz="2200" i="1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𝒮</m:t>
                    </m:r>
                  </m:oMath>
                </a14:m>
                <a:r>
                  <a:rPr lang="en-IN" sz="2200" dirty="0" smtClean="0">
                    <a:solidFill>
                      <a:srgbClr val="FF0000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) </a:t>
                </a:r>
                <a:r>
                  <a:rPr lang="en-IN" sz="2200" dirty="0" smtClean="0">
                    <a:latin typeface="Helvetica" panose="020B0604020202020204" pitchFamily="34" charset="0"/>
                    <a:cs typeface="Helvetica" panose="020B0604020202020204" pitchFamily="34" charset="0"/>
                  </a:rPr>
                  <a:t>is used to </a:t>
                </a:r>
                <a:r>
                  <a:rPr lang="en-IN" sz="22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measure the similarity between two objects </a:t>
                </a:r>
                <a:r>
                  <a:rPr lang="en-IN" sz="2200" dirty="0" smtClean="0">
                    <a:latin typeface="Helvetica" panose="020B0604020202020204" pitchFamily="34" charset="0"/>
                    <a:cs typeface="Helvetica" panose="020B0604020202020204" pitchFamily="34" charset="0"/>
                  </a:rPr>
                  <a:t>and is defined as</a:t>
                </a:r>
              </a:p>
              <a:p>
                <a:pPr marL="0" indent="0" algn="ctr">
                  <a:buClr>
                    <a:srgbClr val="0B5ED7"/>
                  </a:buClr>
                  <a:buNone/>
                </a:pPr>
                <a14:m>
                  <m:oMath xmlns:m="http://schemas.openxmlformats.org/officeDocument/2006/math">
                    <m:r>
                      <a:rPr lang="en-IN" sz="2200" i="1">
                        <a:solidFill>
                          <a:srgbClr val="0B5ED7"/>
                        </a:solidFill>
                        <a:latin typeface="Cambria Math"/>
                        <a:ea typeface="Cambria Math"/>
                      </a:rPr>
                      <m:t>𝒮</m:t>
                    </m:r>
                    <m:r>
                      <a:rPr lang="en-US" sz="2200" i="1">
                        <a:solidFill>
                          <a:srgbClr val="0B5ED7"/>
                        </a:solidFill>
                        <a:latin typeface="Cambria Math"/>
                        <a:ea typeface="Cambria Math"/>
                      </a:rPr>
                      <m:t> </m:t>
                    </m:r>
                  </m:oMath>
                </a14:m>
                <a:r>
                  <a:rPr lang="en-IN" sz="2200" dirty="0">
                    <a:solidFill>
                      <a:srgbClr val="0B5ED7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200" i="1" dirty="0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200" i="1" dirty="0">
                            <a:solidFill>
                              <a:srgbClr val="0B5ED7"/>
                            </a:solidFill>
                            <a:latin typeface="Cambria Math"/>
                          </a:rPr>
                          <m:t>𝑁𝑢𝑚𝑏𝑒𝑟</m:t>
                        </m:r>
                        <m:r>
                          <a:rPr lang="en-IN" sz="2200" i="1" dirty="0">
                            <a:solidFill>
                              <a:srgbClr val="0B5ED7"/>
                            </a:solidFill>
                            <a:latin typeface="Cambria Math"/>
                          </a:rPr>
                          <m:t> </m:t>
                        </m:r>
                        <m:r>
                          <a:rPr lang="en-IN" sz="2200" i="1" dirty="0">
                            <a:solidFill>
                              <a:srgbClr val="0B5ED7"/>
                            </a:solidFill>
                            <a:latin typeface="Cambria Math"/>
                          </a:rPr>
                          <m:t>𝑜𝑓</m:t>
                        </m:r>
                        <m:r>
                          <a:rPr lang="en-IN" sz="2200" i="1" dirty="0">
                            <a:solidFill>
                              <a:srgbClr val="0B5ED7"/>
                            </a:solidFill>
                            <a:latin typeface="Cambria Math"/>
                          </a:rPr>
                          <m:t> </m:t>
                        </m:r>
                        <m:r>
                          <a:rPr lang="en-IN" sz="2200" i="1" dirty="0">
                            <a:solidFill>
                              <a:srgbClr val="0B5ED7"/>
                            </a:solidFill>
                            <a:latin typeface="Cambria Math"/>
                          </a:rPr>
                          <m:t>𝑚𝑎𝑡𝑐h𝑖𝑛𝑔</m:t>
                        </m:r>
                        <m:r>
                          <a:rPr lang="en-IN" sz="2200" i="1" dirty="0">
                            <a:solidFill>
                              <a:srgbClr val="0B5ED7"/>
                            </a:solidFill>
                            <a:latin typeface="Cambria Math"/>
                          </a:rPr>
                          <m:t> </m:t>
                        </m:r>
                        <m:r>
                          <a:rPr lang="en-IN" sz="2200" i="1" dirty="0">
                            <a:solidFill>
                              <a:srgbClr val="0B5ED7"/>
                            </a:solidFill>
                            <a:latin typeface="Cambria Math"/>
                          </a:rPr>
                          <m:t>𝑎𝑡𝑡𝑟𝑖𝑏𝑢𝑡𝑒</m:t>
                        </m:r>
                        <m:r>
                          <a:rPr lang="en-IN" sz="2200" i="1" dirty="0">
                            <a:solidFill>
                              <a:srgbClr val="0B5ED7"/>
                            </a:solidFill>
                            <a:latin typeface="Cambria Math"/>
                          </a:rPr>
                          <m:t> </m:t>
                        </m:r>
                        <m:r>
                          <a:rPr lang="en-IN" sz="2200" i="1" dirty="0">
                            <a:solidFill>
                              <a:srgbClr val="0B5ED7"/>
                            </a:solidFill>
                            <a:latin typeface="Cambria Math"/>
                          </a:rPr>
                          <m:t>𝑣𝑎𝑙𝑢𝑒𝑠</m:t>
                        </m:r>
                      </m:num>
                      <m:den>
                        <m:r>
                          <a:rPr lang="en-IN" sz="2200" i="1" dirty="0">
                            <a:solidFill>
                              <a:srgbClr val="0B5ED7"/>
                            </a:solidFill>
                            <a:latin typeface="Cambria Math"/>
                          </a:rPr>
                          <m:t>𝑇𝑜𝑡𝑎𝑙</m:t>
                        </m:r>
                        <m:r>
                          <a:rPr lang="en-IN" sz="2200" i="1" dirty="0">
                            <a:solidFill>
                              <a:srgbClr val="0B5ED7"/>
                            </a:solidFill>
                            <a:latin typeface="Cambria Math"/>
                          </a:rPr>
                          <m:t> </m:t>
                        </m:r>
                        <m:r>
                          <a:rPr lang="en-IN" sz="2200" i="1" dirty="0">
                            <a:solidFill>
                              <a:srgbClr val="0B5ED7"/>
                            </a:solidFill>
                            <a:latin typeface="Cambria Math"/>
                          </a:rPr>
                          <m:t>𝑛𝑢𝑚𝑏𝑒𝑟</m:t>
                        </m:r>
                        <m:r>
                          <a:rPr lang="en-IN" sz="2200" i="1" dirty="0">
                            <a:solidFill>
                              <a:srgbClr val="0B5ED7"/>
                            </a:solidFill>
                            <a:latin typeface="Cambria Math"/>
                          </a:rPr>
                          <m:t> </m:t>
                        </m:r>
                        <m:r>
                          <a:rPr lang="en-IN" sz="2200" i="1" dirty="0">
                            <a:solidFill>
                              <a:srgbClr val="0B5ED7"/>
                            </a:solidFill>
                            <a:latin typeface="Cambria Math"/>
                          </a:rPr>
                          <m:t>𝑜𝑓</m:t>
                        </m:r>
                        <m:r>
                          <a:rPr lang="en-IN" sz="2200" i="1" dirty="0">
                            <a:solidFill>
                              <a:srgbClr val="0B5ED7"/>
                            </a:solidFill>
                            <a:latin typeface="Cambria Math"/>
                          </a:rPr>
                          <m:t> </m:t>
                        </m:r>
                        <m:r>
                          <a:rPr lang="en-IN" sz="2200" i="1" dirty="0">
                            <a:solidFill>
                              <a:srgbClr val="0B5ED7"/>
                            </a:solidFill>
                            <a:latin typeface="Cambria Math"/>
                          </a:rPr>
                          <m:t>𝑎𝑡𝑡𝑟𝑖𝑏𝑢𝑡𝑒𝑠</m:t>
                        </m:r>
                      </m:den>
                    </m:f>
                  </m:oMath>
                </a14:m>
                <a:r>
                  <a:rPr lang="en-IN" sz="2200" dirty="0" smtClean="0">
                    <a:solidFill>
                      <a:srgbClr val="0B5ED7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 </a:t>
                </a:r>
                <a:endParaRPr lang="en-IN" sz="2200" dirty="0">
                  <a:solidFill>
                    <a:srgbClr val="0B5ED7"/>
                  </a:solidFill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  <a:p>
                <a:pPr marL="0" indent="0" algn="ctr">
                  <a:buClr>
                    <a:srgbClr val="0B5ED7"/>
                  </a:buClr>
                  <a:buNone/>
                </a:pPr>
                <a:r>
                  <a:rPr lang="en-IN" sz="22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o</a:t>
                </a:r>
                <a:r>
                  <a:rPr lang="en-IN" sz="2200" dirty="0" smtClean="0">
                    <a:latin typeface="Helvetica" panose="020B0604020202020204" pitchFamily="34" charset="0"/>
                    <a:cs typeface="Helvetica" panose="020B0604020202020204" pitchFamily="34" charset="0"/>
                  </a:rPr>
                  <a:t>r</a:t>
                </a:r>
                <a:endParaRPr lang="en-IN" sz="2200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  <a:p>
                <a:pPr marL="0" indent="0" algn="ctr">
                  <a:buClr>
                    <a:srgbClr val="0B5ED7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200">
                          <a:solidFill>
                            <a:srgbClr val="0B5ED7"/>
                          </a:solidFill>
                          <a:latin typeface="Cambria Math"/>
                          <a:ea typeface="Cambria Math"/>
                        </a:rPr>
                        <m:t> </m:t>
                      </m:r>
                      <m:r>
                        <a:rPr lang="en-IN" sz="2200" i="1">
                          <a:solidFill>
                            <a:srgbClr val="0B5ED7"/>
                          </a:solidFill>
                          <a:latin typeface="Cambria Math"/>
                          <a:ea typeface="Cambria Math"/>
                        </a:rPr>
                        <m:t>𝒮</m:t>
                      </m:r>
                      <m:r>
                        <a:rPr lang="en-IN" sz="2200" i="1">
                          <a:solidFill>
                            <a:srgbClr val="0B5ED7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f>
                        <m:fPr>
                          <m:ctrlPr>
                            <a:rPr lang="en-IN" sz="2200" i="1" smtClean="0">
                              <a:solidFill>
                                <a:srgbClr val="0B5ED7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IN" sz="2200" i="1">
                                  <a:solidFill>
                                    <a:srgbClr val="0B5ED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200" i="1">
                                  <a:solidFill>
                                    <a:srgbClr val="0B5ED7"/>
                                  </a:solidFill>
                                  <a:latin typeface="Cambria Math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IN" sz="2200" i="1">
                                  <a:solidFill>
                                    <a:srgbClr val="0B5ED7"/>
                                  </a:solidFill>
                                  <a:latin typeface="Cambria Math"/>
                                </a:rPr>
                                <m:t>00</m:t>
                              </m:r>
                            </m:sub>
                          </m:sSub>
                          <m:r>
                            <a:rPr lang="en-IN" sz="2200" i="1">
                              <a:solidFill>
                                <a:srgbClr val="0B5ED7"/>
                              </a:solidFill>
                              <a:latin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en-IN" sz="2200" i="1">
                                  <a:solidFill>
                                    <a:srgbClr val="0B5ED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200" i="1">
                                  <a:solidFill>
                                    <a:srgbClr val="0B5ED7"/>
                                  </a:solidFill>
                                  <a:latin typeface="Cambria Math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IN" sz="2200" i="1">
                                  <a:solidFill>
                                    <a:srgbClr val="0B5ED7"/>
                                  </a:solidFill>
                                  <a:latin typeface="Cambria Math"/>
                                </a:rPr>
                                <m:t>11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IN" sz="2200" i="1">
                                  <a:solidFill>
                                    <a:srgbClr val="0B5ED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200" i="1">
                                  <a:solidFill>
                                    <a:srgbClr val="0B5ED7"/>
                                  </a:solidFill>
                                  <a:latin typeface="Cambria Math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IN" sz="2200" i="1">
                                  <a:solidFill>
                                    <a:srgbClr val="0B5ED7"/>
                                  </a:solidFill>
                                  <a:latin typeface="Cambria Math"/>
                                </a:rPr>
                                <m:t>00</m:t>
                              </m:r>
                            </m:sub>
                          </m:sSub>
                          <m:r>
                            <a:rPr lang="en-IN" sz="2200" i="1">
                              <a:solidFill>
                                <a:srgbClr val="0B5ED7"/>
                              </a:solidFill>
                              <a:latin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en-IN" sz="2200" i="1">
                                  <a:solidFill>
                                    <a:srgbClr val="0B5ED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200" i="1">
                                  <a:solidFill>
                                    <a:srgbClr val="0B5ED7"/>
                                  </a:solidFill>
                                  <a:latin typeface="Cambria Math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IN" sz="2200" i="1">
                                  <a:solidFill>
                                    <a:srgbClr val="0B5ED7"/>
                                  </a:solidFill>
                                  <a:latin typeface="Cambria Math"/>
                                </a:rPr>
                                <m:t>01</m:t>
                              </m:r>
                            </m:sub>
                          </m:sSub>
                          <m:r>
                            <a:rPr lang="en-IN" sz="2200">
                              <a:solidFill>
                                <a:srgbClr val="0B5ED7"/>
                              </a:solidFill>
                              <a:latin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en-IN" sz="2200" i="1">
                                  <a:solidFill>
                                    <a:srgbClr val="0B5ED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200" i="1">
                                  <a:solidFill>
                                    <a:srgbClr val="0B5ED7"/>
                                  </a:solidFill>
                                  <a:latin typeface="Cambria Math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IN" sz="2200" i="1">
                                  <a:solidFill>
                                    <a:srgbClr val="0B5ED7"/>
                                  </a:solidFill>
                                  <a:latin typeface="Cambria Math"/>
                                </a:rPr>
                                <m:t>10</m:t>
                              </m:r>
                            </m:sub>
                          </m:sSub>
                          <m:r>
                            <a:rPr lang="en-IN" sz="2200" i="1">
                              <a:solidFill>
                                <a:srgbClr val="0B5ED7"/>
                              </a:solidFill>
                              <a:latin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en-IN" sz="2200" i="1">
                                  <a:solidFill>
                                    <a:srgbClr val="0B5ED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200" i="1">
                                  <a:solidFill>
                                    <a:srgbClr val="0B5ED7"/>
                                  </a:solidFill>
                                  <a:latin typeface="Cambria Math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IN" sz="2200" i="1">
                                  <a:solidFill>
                                    <a:srgbClr val="0B5ED7"/>
                                  </a:solidFill>
                                  <a:latin typeface="Cambria Math"/>
                                </a:rPr>
                                <m:t>11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IN" sz="2200" dirty="0" smtClean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  <a:p>
                <a:pPr marL="0" indent="0" algn="ctr">
                  <a:buClr>
                    <a:srgbClr val="0B5ED7"/>
                  </a:buClr>
                  <a:buNone/>
                </a:pPr>
                <a:endParaRPr lang="en-IN" sz="2200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  <a:p>
                <a:pPr>
                  <a:buClr>
                    <a:srgbClr val="0B5ED7"/>
                  </a:buClr>
                  <a:buFont typeface="Wingdings" panose="05000000000000000000" pitchFamily="2" charset="2"/>
                  <a:buChar char="Ø"/>
                </a:pPr>
                <a:r>
                  <a:rPr lang="en-IN" sz="22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The </a:t>
                </a:r>
                <a:r>
                  <a:rPr lang="en-IN" sz="2200" dirty="0">
                    <a:solidFill>
                      <a:srgbClr val="FF0000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dissimilarity </a:t>
                </a:r>
                <a:r>
                  <a:rPr lang="en-IN" sz="2200" dirty="0" smtClean="0">
                    <a:solidFill>
                      <a:srgbClr val="FF0000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measur</a:t>
                </a:r>
                <a:r>
                  <a:rPr lang="en-IN" sz="2200" dirty="0">
                    <a:solidFill>
                      <a:srgbClr val="FF0000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e(</a:t>
                </a:r>
                <a14:m>
                  <m:oMath xmlns:m="http://schemas.openxmlformats.org/officeDocument/2006/math">
                    <m:r>
                      <a:rPr lang="en-IN" sz="220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Helvetica" panose="020B0604020202020204" pitchFamily="34" charset="0"/>
                      </a:rPr>
                      <m:t>𝒟</m:t>
                    </m:r>
                  </m:oMath>
                </a14:m>
                <a:r>
                  <a:rPr lang="en-IN" sz="2200" dirty="0" smtClean="0">
                    <a:solidFill>
                      <a:srgbClr val="FF0000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) </a:t>
                </a:r>
                <a:r>
                  <a:rPr lang="en-IN" sz="2200" dirty="0" smtClean="0">
                    <a:latin typeface="Helvetica" panose="020B0604020202020204" pitchFamily="34" charset="0"/>
                    <a:cs typeface="Helvetica" panose="020B0604020202020204" pitchFamily="34" charset="0"/>
                  </a:rPr>
                  <a:t>is defined as</a:t>
                </a:r>
                <a:endParaRPr lang="en-IN" sz="2200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  <a:p>
                <a:pPr marL="0" indent="0" algn="ctr">
                  <a:buClr>
                    <a:srgbClr val="0B5ED7"/>
                  </a:buClr>
                  <a:buNone/>
                </a:pPr>
                <a14:m>
                  <m:oMath xmlns:m="http://schemas.openxmlformats.org/officeDocument/2006/math">
                    <m:r>
                      <a:rPr lang="en-IN" sz="2200" i="1">
                        <a:solidFill>
                          <a:srgbClr val="0B5ED7"/>
                        </a:solidFill>
                        <a:latin typeface="Cambria Math"/>
                        <a:ea typeface="Cambria Math"/>
                      </a:rPr>
                      <m:t>𝒟</m:t>
                    </m:r>
                    <m:r>
                      <a:rPr lang="en-US" sz="2200" i="1">
                        <a:solidFill>
                          <a:srgbClr val="0B5ED7"/>
                        </a:solidFill>
                        <a:latin typeface="Cambria Math"/>
                        <a:ea typeface="Cambria Math"/>
                      </a:rPr>
                      <m:t> </m:t>
                    </m:r>
                  </m:oMath>
                </a14:m>
                <a:r>
                  <a:rPr lang="en-IN" sz="2200" dirty="0">
                    <a:solidFill>
                      <a:srgbClr val="0B5ED7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200" i="1" dirty="0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200" i="1" dirty="0">
                            <a:solidFill>
                              <a:srgbClr val="0B5ED7"/>
                            </a:solidFill>
                            <a:latin typeface="Cambria Math"/>
                          </a:rPr>
                          <m:t>𝑁𝑢𝑚𝑏𝑒𝑟</m:t>
                        </m:r>
                        <m:r>
                          <a:rPr lang="en-IN" sz="2200" i="1" dirty="0">
                            <a:solidFill>
                              <a:srgbClr val="0B5ED7"/>
                            </a:solidFill>
                            <a:latin typeface="Cambria Math"/>
                          </a:rPr>
                          <m:t> </m:t>
                        </m:r>
                        <m:r>
                          <a:rPr lang="en-IN" sz="2200" i="1" dirty="0">
                            <a:solidFill>
                              <a:srgbClr val="0B5ED7"/>
                            </a:solidFill>
                            <a:latin typeface="Cambria Math"/>
                          </a:rPr>
                          <m:t>𝑜𝑓</m:t>
                        </m:r>
                        <m:r>
                          <a:rPr lang="en-IN" sz="2200" i="1" dirty="0">
                            <a:solidFill>
                              <a:srgbClr val="0B5ED7"/>
                            </a:solidFill>
                            <a:latin typeface="Cambria Math"/>
                          </a:rPr>
                          <m:t> </m:t>
                        </m:r>
                        <m:r>
                          <a:rPr lang="en-IN" sz="2200" i="1" dirty="0">
                            <a:solidFill>
                              <a:srgbClr val="0B5ED7"/>
                            </a:solidFill>
                            <a:latin typeface="Cambria Math"/>
                          </a:rPr>
                          <m:t>𝑚𝑖𝑠𝑚𝑎𝑡𝑐h𝑒𝑑</m:t>
                        </m:r>
                        <m:r>
                          <a:rPr lang="en-IN" sz="2200" i="1" dirty="0">
                            <a:solidFill>
                              <a:srgbClr val="0B5ED7"/>
                            </a:solidFill>
                            <a:latin typeface="Cambria Math"/>
                          </a:rPr>
                          <m:t> </m:t>
                        </m:r>
                        <m:r>
                          <a:rPr lang="en-IN" sz="2200" i="1" dirty="0">
                            <a:solidFill>
                              <a:srgbClr val="0B5ED7"/>
                            </a:solidFill>
                            <a:latin typeface="Cambria Math"/>
                          </a:rPr>
                          <m:t>𝑎𝑡𝑡𝑟𝑖𝑏𝑢𝑡𝑒</m:t>
                        </m:r>
                        <m:r>
                          <a:rPr lang="en-IN" sz="2200" i="1" dirty="0">
                            <a:solidFill>
                              <a:srgbClr val="0B5ED7"/>
                            </a:solidFill>
                            <a:latin typeface="Cambria Math"/>
                          </a:rPr>
                          <m:t> </m:t>
                        </m:r>
                        <m:r>
                          <a:rPr lang="en-IN" sz="2200" i="1" dirty="0">
                            <a:solidFill>
                              <a:srgbClr val="0B5ED7"/>
                            </a:solidFill>
                            <a:latin typeface="Cambria Math"/>
                          </a:rPr>
                          <m:t>𝑣𝑎𝑙𝑢𝑒𝑠</m:t>
                        </m:r>
                      </m:num>
                      <m:den>
                        <m:r>
                          <a:rPr lang="en-IN" sz="2200" i="1" dirty="0">
                            <a:solidFill>
                              <a:srgbClr val="0B5ED7"/>
                            </a:solidFill>
                            <a:latin typeface="Cambria Math"/>
                          </a:rPr>
                          <m:t>𝑇𝑜𝑡𝑎𝑙</m:t>
                        </m:r>
                        <m:r>
                          <a:rPr lang="en-IN" sz="2200" i="1" dirty="0">
                            <a:solidFill>
                              <a:srgbClr val="0B5ED7"/>
                            </a:solidFill>
                            <a:latin typeface="Cambria Math"/>
                          </a:rPr>
                          <m:t> </m:t>
                        </m:r>
                        <m:r>
                          <a:rPr lang="en-IN" sz="2200" i="1" dirty="0">
                            <a:solidFill>
                              <a:srgbClr val="0B5ED7"/>
                            </a:solidFill>
                            <a:latin typeface="Cambria Math"/>
                          </a:rPr>
                          <m:t>𝑛𝑢𝑚𝑏𝑒𝑟</m:t>
                        </m:r>
                        <m:r>
                          <a:rPr lang="en-IN" sz="2200" i="1" dirty="0">
                            <a:solidFill>
                              <a:srgbClr val="0B5ED7"/>
                            </a:solidFill>
                            <a:latin typeface="Cambria Math"/>
                          </a:rPr>
                          <m:t> </m:t>
                        </m:r>
                        <m:r>
                          <a:rPr lang="en-IN" sz="2200" i="1" dirty="0">
                            <a:solidFill>
                              <a:srgbClr val="0B5ED7"/>
                            </a:solidFill>
                            <a:latin typeface="Cambria Math"/>
                          </a:rPr>
                          <m:t>𝑜𝑓</m:t>
                        </m:r>
                        <m:r>
                          <a:rPr lang="en-IN" sz="2200" i="1" dirty="0">
                            <a:solidFill>
                              <a:srgbClr val="0B5ED7"/>
                            </a:solidFill>
                            <a:latin typeface="Cambria Math"/>
                          </a:rPr>
                          <m:t> </m:t>
                        </m:r>
                        <m:r>
                          <a:rPr lang="en-IN" sz="2200" i="1" dirty="0">
                            <a:solidFill>
                              <a:srgbClr val="0B5ED7"/>
                            </a:solidFill>
                            <a:latin typeface="Cambria Math"/>
                          </a:rPr>
                          <m:t>𝑎𝑡𝑡𝑟𝑖𝑏𝑢𝑡𝑒𝑠</m:t>
                        </m:r>
                      </m:den>
                    </m:f>
                  </m:oMath>
                </a14:m>
                <a:endParaRPr lang="en-IN" sz="2200" dirty="0">
                  <a:solidFill>
                    <a:srgbClr val="0B5ED7"/>
                  </a:solidFill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  <a:p>
                <a:pPr marL="0" indent="0" algn="ctr">
                  <a:buClr>
                    <a:srgbClr val="0B5ED7"/>
                  </a:buClr>
                  <a:buNone/>
                </a:pPr>
                <a:r>
                  <a:rPr lang="en-IN" sz="22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or</a:t>
                </a:r>
              </a:p>
              <a:p>
                <a:pPr marL="0" indent="0" algn="ctr">
                  <a:buClr>
                    <a:srgbClr val="0B5ED7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200" i="1">
                          <a:solidFill>
                            <a:srgbClr val="0B5ED7"/>
                          </a:solidFill>
                          <a:latin typeface="Cambria Math"/>
                          <a:ea typeface="Cambria Math"/>
                        </a:rPr>
                        <m:t>𝒟</m:t>
                      </m:r>
                      <m:r>
                        <a:rPr lang="en-IN" sz="2200" i="1">
                          <a:solidFill>
                            <a:srgbClr val="0B5ED7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f>
                        <m:fPr>
                          <m:ctrlPr>
                            <a:rPr lang="en-IN" sz="2200" i="1">
                              <a:solidFill>
                                <a:srgbClr val="0B5ED7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IN" sz="2200" i="1">
                                  <a:solidFill>
                                    <a:srgbClr val="0B5ED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200" i="1">
                                  <a:solidFill>
                                    <a:srgbClr val="0B5ED7"/>
                                  </a:solidFill>
                                  <a:latin typeface="Cambria Math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IN" sz="2200" i="1">
                                  <a:solidFill>
                                    <a:srgbClr val="0B5ED7"/>
                                  </a:solidFill>
                                  <a:latin typeface="Cambria Math"/>
                                </a:rPr>
                                <m:t>01</m:t>
                              </m:r>
                            </m:sub>
                          </m:sSub>
                          <m:r>
                            <a:rPr lang="en-IN" sz="2200" i="1">
                              <a:solidFill>
                                <a:srgbClr val="0B5ED7"/>
                              </a:solidFill>
                              <a:latin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en-IN" sz="2200" i="1">
                                  <a:solidFill>
                                    <a:srgbClr val="0B5ED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200" i="1">
                                  <a:solidFill>
                                    <a:srgbClr val="0B5ED7"/>
                                  </a:solidFill>
                                  <a:latin typeface="Cambria Math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IN" sz="2200" i="1">
                                  <a:solidFill>
                                    <a:srgbClr val="0B5ED7"/>
                                  </a:solidFill>
                                  <a:latin typeface="Cambria Math"/>
                                </a:rPr>
                                <m:t>10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IN" sz="2200" i="1">
                                  <a:solidFill>
                                    <a:srgbClr val="0B5ED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200" i="1">
                                  <a:solidFill>
                                    <a:srgbClr val="0B5ED7"/>
                                  </a:solidFill>
                                  <a:latin typeface="Cambria Math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IN" sz="2200" i="1">
                                  <a:solidFill>
                                    <a:srgbClr val="0B5ED7"/>
                                  </a:solidFill>
                                  <a:latin typeface="Cambria Math"/>
                                </a:rPr>
                                <m:t>00</m:t>
                              </m:r>
                            </m:sub>
                          </m:sSub>
                          <m:r>
                            <a:rPr lang="en-IN" sz="2200" i="1">
                              <a:solidFill>
                                <a:srgbClr val="0B5ED7"/>
                              </a:solidFill>
                              <a:latin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en-IN" sz="2200" i="1">
                                  <a:solidFill>
                                    <a:srgbClr val="0B5ED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200" i="1">
                                  <a:solidFill>
                                    <a:srgbClr val="0B5ED7"/>
                                  </a:solidFill>
                                  <a:latin typeface="Cambria Math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IN" sz="2200" i="1">
                                  <a:solidFill>
                                    <a:srgbClr val="0B5ED7"/>
                                  </a:solidFill>
                                  <a:latin typeface="Cambria Math"/>
                                </a:rPr>
                                <m:t>01</m:t>
                              </m:r>
                            </m:sub>
                          </m:sSub>
                          <m:r>
                            <a:rPr lang="en-IN" sz="2200">
                              <a:solidFill>
                                <a:srgbClr val="0B5ED7"/>
                              </a:solidFill>
                              <a:latin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en-IN" sz="2200" i="1">
                                  <a:solidFill>
                                    <a:srgbClr val="0B5ED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200" i="1">
                                  <a:solidFill>
                                    <a:srgbClr val="0B5ED7"/>
                                  </a:solidFill>
                                  <a:latin typeface="Cambria Math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IN" sz="2200" i="1">
                                  <a:solidFill>
                                    <a:srgbClr val="0B5ED7"/>
                                  </a:solidFill>
                                  <a:latin typeface="Cambria Math"/>
                                </a:rPr>
                                <m:t>10</m:t>
                              </m:r>
                            </m:sub>
                          </m:sSub>
                          <m:r>
                            <a:rPr lang="en-IN" sz="2200" i="1">
                              <a:solidFill>
                                <a:srgbClr val="0B5ED7"/>
                              </a:solidFill>
                              <a:latin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en-IN" sz="2200" i="1">
                                  <a:solidFill>
                                    <a:srgbClr val="0B5ED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200" i="1">
                                  <a:solidFill>
                                    <a:srgbClr val="0B5ED7"/>
                                  </a:solidFill>
                                  <a:latin typeface="Cambria Math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IN" sz="2200" i="1">
                                  <a:solidFill>
                                    <a:srgbClr val="0B5ED7"/>
                                  </a:solidFill>
                                  <a:latin typeface="Cambria Math"/>
                                </a:rPr>
                                <m:t>11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IN" sz="2200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  <a:p>
                <a:pPr>
                  <a:buClr>
                    <a:srgbClr val="0B5ED7"/>
                  </a:buClr>
                </a:pPr>
                <a:endParaRPr lang="en-IN" sz="2200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</mc:Choice>
        <mc:Fallback xmlns="">
          <p:sp>
            <p:nvSpPr>
              <p:cNvPr id="5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04800" y="1066800"/>
                <a:ext cx="11658600" cy="5455920"/>
              </a:xfrm>
              <a:blipFill>
                <a:blip r:embed="rId3"/>
                <a:stretch>
                  <a:fillRect l="-5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09159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Similarity Measure with Symmetric Binary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609600" y="1066800"/>
                <a:ext cx="11201400" cy="5455920"/>
              </a:xfrm>
            </p:spPr>
            <p:txBody>
              <a:bodyPr>
                <a:normAutofit/>
              </a:bodyPr>
              <a:lstStyle/>
              <a:p>
                <a:pPr marL="0" indent="0">
                  <a:buClr>
                    <a:srgbClr val="0B5ED7"/>
                  </a:buClr>
                  <a:buNone/>
                </a:pPr>
                <a:r>
                  <a:rPr lang="en-IN" sz="2400" dirty="0" smtClean="0"/>
                  <a:t>Consider </a:t>
                </a:r>
                <a:r>
                  <a:rPr lang="en-IN" sz="2400" dirty="0"/>
                  <a:t>the following two dataset, where objects are defined with symmetric binary attributes.</a:t>
                </a:r>
              </a:p>
              <a:p>
                <a:pPr marL="0" indent="0">
                  <a:buClr>
                    <a:srgbClr val="0B5ED7"/>
                  </a:buClr>
                  <a:buNone/>
                </a:pPr>
                <a:r>
                  <a:rPr lang="en-IN" sz="2400" dirty="0" smtClean="0">
                    <a:solidFill>
                      <a:srgbClr val="0B5ED7"/>
                    </a:solidFill>
                  </a:rPr>
                  <a:t>Gender </a:t>
                </a:r>
                <a:r>
                  <a:rPr lang="en-IN" sz="2400" dirty="0">
                    <a:solidFill>
                      <a:srgbClr val="0B5ED7"/>
                    </a:solidFill>
                  </a:rPr>
                  <a:t>= {M, F},	Food = {V, N},	Caste = {H, M},	Education = {L, I</a:t>
                </a:r>
                <a:r>
                  <a:rPr lang="en-IN" sz="2400" dirty="0" smtClean="0">
                    <a:solidFill>
                      <a:srgbClr val="0B5ED7"/>
                    </a:solidFill>
                  </a:rPr>
                  <a:t>}, Hobby </a:t>
                </a:r>
                <a:r>
                  <a:rPr lang="en-IN" sz="2400" dirty="0">
                    <a:solidFill>
                      <a:srgbClr val="0B5ED7"/>
                    </a:solidFill>
                  </a:rPr>
                  <a:t>= {T, C},	Job = {Y, N</a:t>
                </a:r>
                <a:r>
                  <a:rPr lang="en-IN" sz="2400" dirty="0" smtClean="0">
                    <a:solidFill>
                      <a:srgbClr val="0B5ED7"/>
                    </a:solidFill>
                  </a:rPr>
                  <a:t>}</a:t>
                </a:r>
              </a:p>
              <a:p>
                <a:pPr marL="0" indent="0">
                  <a:buClr>
                    <a:srgbClr val="0B5ED7"/>
                  </a:buClr>
                  <a:buNone/>
                </a:pPr>
                <a:endParaRPr lang="en-IN" dirty="0">
                  <a:solidFill>
                    <a:srgbClr val="0B5ED7"/>
                  </a:solidFill>
                </a:endParaRPr>
              </a:p>
              <a:p>
                <a:pPr marL="0" indent="0">
                  <a:buClr>
                    <a:srgbClr val="0B5ED7"/>
                  </a:buClr>
                  <a:buNone/>
                </a:pPr>
                <a:endParaRPr lang="en-IN" dirty="0">
                  <a:solidFill>
                    <a:srgbClr val="0B5ED7"/>
                  </a:solidFill>
                </a:endParaRPr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IN" sz="2400" dirty="0" smtClean="0">
                    <a:ea typeface="Cambria Math"/>
                  </a:rPr>
                  <a:t>                                  </a:t>
                </a:r>
                <a14:m>
                  <m:oMath xmlns:m="http://schemas.openxmlformats.org/officeDocument/2006/math">
                    <m:r>
                      <a:rPr lang="en-IN" sz="2400" i="1">
                        <a:latin typeface="Cambria Math"/>
                        <a:ea typeface="Cambria Math"/>
                      </a:rPr>
                      <m:t>𝒮</m:t>
                    </m:r>
                    <m:r>
                      <m:rPr>
                        <m:nor/>
                      </m:rPr>
                      <a:rPr lang="en-IN" sz="2400" dirty="0"/>
                      <m:t>(</m:t>
                    </m:r>
                    <m:r>
                      <m:rPr>
                        <m:nor/>
                      </m:rPr>
                      <a:rPr lang="en-IN" sz="2400" dirty="0"/>
                      <m:t>Hari</m:t>
                    </m:r>
                    <m:r>
                      <m:rPr>
                        <m:nor/>
                      </m:rPr>
                      <a:rPr lang="en-IN" sz="2400" dirty="0"/>
                      <m:t>, </m:t>
                    </m:r>
                    <m:r>
                      <m:rPr>
                        <m:nor/>
                      </m:rPr>
                      <a:rPr lang="en-IN" sz="2400" dirty="0"/>
                      <m:t>Ram</m:t>
                    </m:r>
                    <m:r>
                      <m:rPr>
                        <m:nor/>
                      </m:rPr>
                      <a:rPr lang="en-IN" sz="2400" dirty="0"/>
                      <m:t>)</m:t>
                    </m:r>
                  </m:oMath>
                </a14:m>
                <a:r>
                  <a:rPr lang="en-IN" sz="2400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IN" sz="2400" i="1">
                            <a:latin typeface="Cambria Math"/>
                          </a:rPr>
                          <m:t>+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IN" sz="2400" i="1">
                            <a:latin typeface="Cambria Math"/>
                          </a:rPr>
                          <m:t>+2+1+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den>
                    </m:f>
                    <m:r>
                      <a:rPr lang="en-IN" sz="2400" i="1">
                        <a:latin typeface="Cambria Math"/>
                      </a:rPr>
                      <m:t>=0.5</m:t>
                    </m:r>
                  </m:oMath>
                </a14:m>
                <a:r>
                  <a:rPr lang="en-IN" sz="2400" dirty="0"/>
                  <a:t> 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609600" y="1066800"/>
                <a:ext cx="11201400" cy="5455920"/>
              </a:xfrm>
              <a:blipFill>
                <a:blip r:embed="rId3"/>
                <a:stretch>
                  <a:fillRect l="-816" t="-14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3600" y="3276600"/>
            <a:ext cx="6261135" cy="1493649"/>
          </a:xfrm>
          <a:prstGeom prst="rect">
            <a:avLst/>
          </a:prstGeom>
        </p:spPr>
      </p:pic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4849703"/>
              </p:ext>
            </p:extLst>
          </p:nvPr>
        </p:nvGraphicFramePr>
        <p:xfrm>
          <a:off x="9525000" y="5105400"/>
          <a:ext cx="1646714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199">
                  <a:extLst>
                    <a:ext uri="{9D8B030D-6E8A-4147-A177-3AD203B41FA5}">
                      <a16:colId xmlns:a16="http://schemas.microsoft.com/office/drawing/2014/main" val="1963240210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3830249075"/>
                    </a:ext>
                  </a:extLst>
                </a:gridCol>
                <a:gridCol w="503715">
                  <a:extLst>
                    <a:ext uri="{9D8B030D-6E8A-4147-A177-3AD203B41FA5}">
                      <a16:colId xmlns:a16="http://schemas.microsoft.com/office/drawing/2014/main" val="18204592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15602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58696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24189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06643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Proximity Measure with Asymmetric Binary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609600" y="1143000"/>
                <a:ext cx="10907486" cy="5455920"/>
              </a:xfrm>
            </p:spPr>
            <p:txBody>
              <a:bodyPr>
                <a:normAutofit/>
              </a:bodyPr>
              <a:lstStyle/>
              <a:p>
                <a:pPr algn="just">
                  <a:lnSpc>
                    <a:spcPct val="150000"/>
                  </a:lnSpc>
                  <a:buClr>
                    <a:srgbClr val="0B5ED7"/>
                  </a:buClr>
                  <a:buFont typeface="Wingdings" panose="05000000000000000000" pitchFamily="2" charset="2"/>
                  <a:buChar char="Ø"/>
                </a:pPr>
                <a:r>
                  <a:rPr lang="en-IN" sz="2400" dirty="0" smtClean="0">
                    <a:solidFill>
                      <a:srgbClr val="FF0000"/>
                    </a:solidFill>
                  </a:rPr>
                  <a:t>Jaccard</a:t>
                </a:r>
                <a:r>
                  <a:rPr lang="en-IN" sz="2400" dirty="0">
                    <a:solidFill>
                      <a:srgbClr val="FF0000"/>
                    </a:solidFill>
                  </a:rPr>
                  <a:t> Coefficient </a:t>
                </a:r>
                <a:r>
                  <a:rPr lang="en-IN" sz="2400" dirty="0" smtClean="0"/>
                  <a:t>is used to measure the similarity between two objects is symbolized </a:t>
                </a:r>
                <a:r>
                  <a:rPr lang="en-IN" sz="2400" dirty="0"/>
                  <a:t>by </a:t>
                </a:r>
                <a14:m>
                  <m:oMath xmlns:m="http://schemas.openxmlformats.org/officeDocument/2006/math">
                    <m:r>
                      <a:rPr lang="en-IN" sz="2400">
                        <a:latin typeface="Cambria Math" panose="02040503050406030204" pitchFamily="18" charset="0"/>
                      </a:rPr>
                      <m:t>𝒥</m:t>
                    </m:r>
                    <m:r>
                      <a:rPr lang="en-US" sz="240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</a:rPr>
                      <m:t>and</m:t>
                    </m:r>
                    <m:r>
                      <a:rPr lang="en-US" sz="240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</a:rPr>
                      <m:t>is</m:t>
                    </m:r>
                    <m:r>
                      <a:rPr lang="en-US" sz="240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sz="2400" dirty="0"/>
                  <a:t> defined as follows</a:t>
                </a:r>
              </a:p>
              <a:p>
                <a:pPr marL="0" indent="0" algn="ctr">
                  <a:lnSpc>
                    <a:spcPct val="150000"/>
                  </a:lnSpc>
                  <a:buClr>
                    <a:srgbClr val="0B5ED7"/>
                  </a:buClr>
                  <a:buNone/>
                </a:pPr>
                <a14:m>
                  <m:oMath xmlns:m="http://schemas.openxmlformats.org/officeDocument/2006/math">
                    <m:r>
                      <a:rPr lang="en-IN" sz="2400" i="1">
                        <a:solidFill>
                          <a:srgbClr val="0B5ED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𝒥</m:t>
                    </m:r>
                    <m:r>
                      <a:rPr lang="en-US" sz="2400" b="0" i="1" smtClean="0">
                        <a:solidFill>
                          <a:srgbClr val="0B5ED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sz="2400" dirty="0" smtClean="0">
                    <a:solidFill>
                      <a:srgbClr val="0B5ED7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400" i="1" dirty="0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400" i="1" dirty="0">
                            <a:solidFill>
                              <a:srgbClr val="0B5ED7"/>
                            </a:solidFill>
                            <a:latin typeface="Cambria Math"/>
                          </a:rPr>
                          <m:t>𝑁𝑢𝑚𝑏𝑒𝑟</m:t>
                        </m:r>
                        <m:r>
                          <a:rPr lang="en-IN" sz="2400" i="1" dirty="0">
                            <a:solidFill>
                              <a:srgbClr val="0B5ED7"/>
                            </a:solidFill>
                            <a:latin typeface="Cambria Math"/>
                          </a:rPr>
                          <m:t> </m:t>
                        </m:r>
                        <m:r>
                          <a:rPr lang="en-IN" sz="2400" i="1" dirty="0">
                            <a:solidFill>
                              <a:srgbClr val="0B5ED7"/>
                            </a:solidFill>
                            <a:latin typeface="Cambria Math"/>
                          </a:rPr>
                          <m:t>𝑜𝑓</m:t>
                        </m:r>
                        <m:r>
                          <a:rPr lang="en-IN" sz="2400" i="1" dirty="0">
                            <a:solidFill>
                              <a:srgbClr val="0B5ED7"/>
                            </a:solidFill>
                            <a:latin typeface="Cambria Math"/>
                          </a:rPr>
                          <m:t> </m:t>
                        </m:r>
                        <m:r>
                          <a:rPr lang="en-IN" sz="2400" i="1" dirty="0">
                            <a:solidFill>
                              <a:srgbClr val="0B5ED7"/>
                            </a:solidFill>
                            <a:latin typeface="Cambria Math"/>
                          </a:rPr>
                          <m:t>𝑚𝑎𝑡𝑐h𝑖𝑛𝑔</m:t>
                        </m:r>
                        <m:r>
                          <a:rPr lang="en-IN" sz="2400" i="1" dirty="0">
                            <a:solidFill>
                              <a:srgbClr val="0B5ED7"/>
                            </a:solidFill>
                            <a:latin typeface="Cambria Math"/>
                          </a:rPr>
                          <m:t> </m:t>
                        </m:r>
                        <m:r>
                          <a:rPr lang="en-IN" sz="2400" i="1" dirty="0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</a:rPr>
                          <m:t>𝑝𝑟𝑒𝑠𝑒𝑛𝑐𝑒</m:t>
                        </m:r>
                      </m:num>
                      <m:den>
                        <m:r>
                          <a:rPr lang="en-IN" sz="2400" i="1" dirty="0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IN" sz="2400" i="1" dirty="0">
                            <a:solidFill>
                              <a:srgbClr val="0B5ED7"/>
                            </a:solidFill>
                            <a:latin typeface="Cambria Math"/>
                          </a:rPr>
                          <m:t>𝑢𝑚𝑏𝑒𝑟</m:t>
                        </m:r>
                        <m:r>
                          <a:rPr lang="en-IN" sz="2400" i="1" dirty="0">
                            <a:solidFill>
                              <a:srgbClr val="0B5ED7"/>
                            </a:solidFill>
                            <a:latin typeface="Cambria Math"/>
                          </a:rPr>
                          <m:t> </m:t>
                        </m:r>
                        <m:r>
                          <a:rPr lang="en-IN" sz="2400" i="1" dirty="0">
                            <a:solidFill>
                              <a:srgbClr val="0B5ED7"/>
                            </a:solidFill>
                            <a:latin typeface="Cambria Math"/>
                          </a:rPr>
                          <m:t>𝑜𝑓</m:t>
                        </m:r>
                        <m:r>
                          <a:rPr lang="en-IN" sz="2400" i="1" dirty="0">
                            <a:solidFill>
                              <a:srgbClr val="0B5ED7"/>
                            </a:solidFill>
                            <a:latin typeface="Cambria Math"/>
                          </a:rPr>
                          <m:t> </m:t>
                        </m:r>
                        <m:r>
                          <a:rPr lang="en-IN" sz="2400" i="1" dirty="0">
                            <a:solidFill>
                              <a:srgbClr val="0B5ED7"/>
                            </a:solidFill>
                            <a:latin typeface="Cambria Math"/>
                          </a:rPr>
                          <m:t>𝑎𝑡𝑡𝑟𝑖𝑏𝑢𝑡𝑒𝑠</m:t>
                        </m:r>
                        <m:r>
                          <a:rPr lang="en-IN" sz="2400" i="1" dirty="0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IN" sz="2400" i="1" dirty="0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</a:rPr>
                          <m:t>𝑛𝑜𝑡</m:t>
                        </m:r>
                        <m:r>
                          <a:rPr lang="en-IN" sz="2400" i="1" dirty="0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IN" sz="2400" i="1" dirty="0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</a:rPr>
                          <m:t>𝑖𝑛𝑣𝑜𝑙𝑣𝑒𝑑</m:t>
                        </m:r>
                        <m:r>
                          <a:rPr lang="en-IN" sz="2400" i="1" dirty="0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IN" sz="2400" i="1" dirty="0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  <m:r>
                          <a:rPr lang="en-IN" sz="2400" i="1" dirty="0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</a:rPr>
                          <m:t> 00 </m:t>
                        </m:r>
                        <m:r>
                          <a:rPr lang="en-IN" sz="2400" i="1" dirty="0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</a:rPr>
                          <m:t>𝑚𝑎𝑡𝑐h𝑖𝑛𝑔</m:t>
                        </m:r>
                      </m:den>
                    </m:f>
                  </m:oMath>
                </a14:m>
                <a:endParaRPr lang="en-IN" sz="2400" dirty="0">
                  <a:solidFill>
                    <a:srgbClr val="0B5ED7"/>
                  </a:solidFill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  <a:p>
                <a:pPr marL="0" indent="0" algn="ctr">
                  <a:lnSpc>
                    <a:spcPct val="150000"/>
                  </a:lnSpc>
                  <a:buClr>
                    <a:srgbClr val="0B5ED7"/>
                  </a:buClr>
                  <a:buNone/>
                </a:pPr>
                <a:r>
                  <a:rPr lang="en-IN" sz="24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or</a:t>
                </a:r>
              </a:p>
              <a:p>
                <a:pPr marL="0" indent="0" algn="ctr">
                  <a:lnSpc>
                    <a:spcPct val="150000"/>
                  </a:lnSpc>
                  <a:buClr>
                    <a:srgbClr val="0B5ED7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i="1">
                          <a:solidFill>
                            <a:srgbClr val="0B5ED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𝒥</m:t>
                      </m:r>
                      <m:r>
                        <a:rPr lang="en-IN" sz="2400" i="1">
                          <a:solidFill>
                            <a:srgbClr val="0B5ED7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f>
                        <m:fPr>
                          <m:ctrlPr>
                            <a:rPr lang="en-IN" sz="2400" i="1">
                              <a:solidFill>
                                <a:srgbClr val="0B5ED7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IN" sz="2400" i="1">
                                  <a:solidFill>
                                    <a:srgbClr val="0B5ED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400" i="1">
                                  <a:solidFill>
                                    <a:srgbClr val="0B5ED7"/>
                                  </a:solidFill>
                                  <a:latin typeface="Cambria Math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IN" sz="2400" i="1">
                                  <a:solidFill>
                                    <a:srgbClr val="0B5ED7"/>
                                  </a:solidFill>
                                  <a:latin typeface="Cambria Math"/>
                                </a:rPr>
                                <m:t>11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IN" sz="2400" i="1">
                                  <a:solidFill>
                                    <a:srgbClr val="0B5ED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400" i="1">
                                  <a:solidFill>
                                    <a:srgbClr val="0B5ED7"/>
                                  </a:solidFill>
                                  <a:latin typeface="Cambria Math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IN" sz="2400" i="1">
                                  <a:solidFill>
                                    <a:srgbClr val="0B5ED7"/>
                                  </a:solidFill>
                                  <a:latin typeface="Cambria Math"/>
                                </a:rPr>
                                <m:t>01</m:t>
                              </m:r>
                            </m:sub>
                          </m:sSub>
                          <m:r>
                            <a:rPr lang="en-IN" sz="2400">
                              <a:solidFill>
                                <a:srgbClr val="0B5ED7"/>
                              </a:solidFill>
                              <a:latin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en-IN" sz="2400" i="1">
                                  <a:solidFill>
                                    <a:srgbClr val="0B5ED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400" i="1">
                                  <a:solidFill>
                                    <a:srgbClr val="0B5ED7"/>
                                  </a:solidFill>
                                  <a:latin typeface="Cambria Math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IN" sz="2400" i="1">
                                  <a:solidFill>
                                    <a:srgbClr val="0B5ED7"/>
                                  </a:solidFill>
                                  <a:latin typeface="Cambria Math"/>
                                </a:rPr>
                                <m:t>10</m:t>
                              </m:r>
                            </m:sub>
                          </m:sSub>
                          <m:r>
                            <a:rPr lang="en-IN" sz="2400" i="1">
                              <a:solidFill>
                                <a:srgbClr val="0B5ED7"/>
                              </a:solidFill>
                              <a:latin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en-IN" sz="2400" i="1">
                                  <a:solidFill>
                                    <a:srgbClr val="0B5ED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400" i="1">
                                  <a:solidFill>
                                    <a:srgbClr val="0B5ED7"/>
                                  </a:solidFill>
                                  <a:latin typeface="Cambria Math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IN" sz="2400" i="1">
                                  <a:solidFill>
                                    <a:srgbClr val="0B5ED7"/>
                                  </a:solidFill>
                                  <a:latin typeface="Cambria Math"/>
                                </a:rPr>
                                <m:t>11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IN" sz="2400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609600" y="1143000"/>
                <a:ext cx="10907486" cy="5455920"/>
              </a:xfrm>
              <a:blipFill>
                <a:blip r:embed="rId2"/>
                <a:stretch>
                  <a:fillRect l="-727" r="-8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00825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15477</TotalTime>
  <Words>404</Words>
  <Application>Microsoft Office PowerPoint</Application>
  <PresentationFormat>Widescreen</PresentationFormat>
  <Paragraphs>99</Paragraphs>
  <Slides>11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0" baseType="lpstr">
      <vt:lpstr>Arial</vt:lpstr>
      <vt:lpstr>Calibri</vt:lpstr>
      <vt:lpstr>Calibri Light</vt:lpstr>
      <vt:lpstr>Cambria Math</vt:lpstr>
      <vt:lpstr>Helvetica</vt:lpstr>
      <vt:lpstr>Helvetica Light</vt:lpstr>
      <vt:lpstr>Times New Roman</vt:lpstr>
      <vt:lpstr>Wingdings</vt:lpstr>
      <vt:lpstr>Office Theme</vt:lpstr>
      <vt:lpstr>Proximity Measures</vt:lpstr>
      <vt:lpstr>Learning Objective</vt:lpstr>
      <vt:lpstr>Proximity</vt:lpstr>
      <vt:lpstr>Proximity (contd..)</vt:lpstr>
      <vt:lpstr>Proximity Measures for Single Nominal attribute</vt:lpstr>
      <vt:lpstr>Proximity Measures for Two or more Nominal attribute</vt:lpstr>
      <vt:lpstr>Similarity Measure for Symmetric Binary attribute</vt:lpstr>
      <vt:lpstr>Similarity Measure with Symmetric Binary</vt:lpstr>
      <vt:lpstr>Proximity Measure with Asymmetric Binary </vt:lpstr>
      <vt:lpstr>Proximity Measure with Asymmetric Binary 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Aruna</cp:lastModifiedBy>
  <cp:revision>242</cp:revision>
  <dcterms:created xsi:type="dcterms:W3CDTF">2018-10-16T06:13:57Z</dcterms:created>
  <dcterms:modified xsi:type="dcterms:W3CDTF">2019-07-19T10:13:22Z</dcterms:modified>
</cp:coreProperties>
</file>